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HS봄바람체 3.0 Thin "/>
        <a:ea typeface="HS봄바람체 3.0 Thin "/>
        <a:cs typeface="HS봄바람체 3.0 Thin "/>
        <a:sym typeface="HS봄바람체 3.0 Thin 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4CC"/>
          </a:solidFill>
        </a:fill>
      </a:tcStyle>
    </a:wholeTbl>
    <a:band2H>
      <a:tcTxStyle b="def" i="def"/>
      <a:tcStyle>
        <a:tcBdr/>
        <a:fill>
          <a:solidFill>
            <a:srgbClr val="FBEBE7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S봄바람체 3.0 Thin "/>
          <a:ea typeface="HS봄바람체 3.0 Thin "/>
          <a:cs typeface="HS봄바람체 3.0 Thin 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S봄바람체 3.0 Thin "/>
          <a:ea typeface="HS봄바람체 3.0 Thin "/>
          <a:cs typeface="HS봄바람체 3.0 Thin 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</a:t>
            </a:r>
            <a:r>
              <a:t>단계는</a:t>
            </a:r>
            <a:r>
              <a:t> </a:t>
            </a:r>
            <a:r>
              <a:t>부산</a:t>
            </a:r>
            <a:r>
              <a:t>·</a:t>
            </a:r>
            <a:r>
              <a:t>서울 지역에서 카페 </a:t>
            </a:r>
            <a:r>
              <a:t>10</a:t>
            </a:r>
            <a:r>
              <a:t>곳</a:t>
            </a:r>
            <a:r>
              <a:t>, </a:t>
            </a:r>
            <a:r>
              <a:t>중식당 </a:t>
            </a:r>
            <a:r>
              <a:t>5</a:t>
            </a:r>
            <a:r>
              <a:t>곳을 대상으로 앱의 사용성 검증과 피드백 수집을 목표로 합니다</a:t>
            </a:r>
          </a:p>
          <a:p>
            <a:pPr/>
            <a:r>
              <a:t>2</a:t>
            </a:r>
            <a:r>
              <a:t>단계는 전국 주요 도시로 확장</a:t>
            </a:r>
            <a:r>
              <a:t>, </a:t>
            </a:r>
            <a:r>
              <a:t>카페</a:t>
            </a:r>
            <a:r>
              <a:t>·</a:t>
            </a:r>
            <a:r>
              <a:t>브런치</a:t>
            </a:r>
            <a:r>
              <a:t>·</a:t>
            </a:r>
            <a:r>
              <a:t>중식당 </a:t>
            </a:r>
            <a:r>
              <a:t>50</a:t>
            </a:r>
            <a:r>
              <a:t>곳을 대상으로 서비스 확대하고</a:t>
            </a:r>
          </a:p>
          <a:p>
            <a:pPr/>
            <a:r>
              <a:t>3</a:t>
            </a:r>
            <a:r>
              <a:t>단계로 배달앱</a:t>
            </a:r>
            <a:r>
              <a:t>·POS </a:t>
            </a:r>
            <a:r>
              <a:t>업체와 제휴하여 프랜차이즈 본사 및 연쇄점 </a:t>
            </a:r>
            <a:r>
              <a:t>500</a:t>
            </a:r>
            <a:r>
              <a:t>곳에 진출</a:t>
            </a:r>
          </a:p>
          <a:p>
            <a:pPr/>
          </a:p>
          <a:p>
            <a:pPr/>
            <a:r>
              <a:t>=</a:t>
            </a:r>
            <a:r>
              <a:t>참고</a:t>
            </a:r>
            <a:r>
              <a:t>=</a:t>
            </a:r>
          </a:p>
          <a:p>
            <a:pPr>
              <a:defRPr b="1"/>
            </a:pPr>
            <a:r>
              <a:t>MAU</a:t>
            </a:r>
            <a:r>
              <a:rPr b="0"/>
              <a:t> (Monthly Active Users) → </a:t>
            </a:r>
            <a:r>
              <a:rPr b="0"/>
              <a:t>한 달 동안 실제로 앱을 사용한 활성 사용자 수</a:t>
            </a:r>
            <a:r>
              <a:rPr b="0"/>
              <a:t>. </a:t>
            </a:r>
            <a:r>
              <a:rPr b="0"/>
              <a:t>서비스의 이용 규모를 보여주는 핵심 지표</a:t>
            </a:r>
          </a:p>
          <a:p>
            <a:pPr>
              <a:defRPr b="1"/>
            </a:pPr>
            <a:r>
              <a:t>NPS</a:t>
            </a:r>
            <a:r>
              <a:rPr b="0"/>
              <a:t> (Net Promoter Score) → </a:t>
            </a:r>
            <a:r>
              <a:rPr b="0"/>
              <a:t>고객이 </a:t>
            </a:r>
            <a:r>
              <a:rPr b="0"/>
              <a:t>“</a:t>
            </a:r>
            <a:r>
              <a:rPr b="0"/>
              <a:t>이 서비스를 다른 사람에게 추천할 의향이 있는지</a:t>
            </a:r>
            <a:r>
              <a:rPr b="0"/>
              <a:t>”</a:t>
            </a:r>
            <a:r>
              <a:rPr b="0"/>
              <a:t>를 점수화한 지표</a:t>
            </a:r>
            <a:r>
              <a:rPr b="0"/>
              <a:t>. → </a:t>
            </a:r>
            <a:r>
              <a:rPr b="0"/>
              <a:t>일반적으로 </a:t>
            </a:r>
            <a:r>
              <a:rPr b="0"/>
              <a:t>0~100 </a:t>
            </a:r>
            <a:r>
              <a:rPr b="0"/>
              <a:t>사이 값으로</a:t>
            </a:r>
            <a:r>
              <a:rPr b="0"/>
              <a:t>, 50 </a:t>
            </a:r>
            <a:r>
              <a:rPr b="0"/>
              <a:t>이상이면 고객 만족도가 매우 높은 편</a:t>
            </a:r>
          </a:p>
          <a:p>
            <a:pPr>
              <a:defRPr b="1"/>
            </a:pPr>
            <a:r>
              <a:t>MRR</a:t>
            </a:r>
            <a:r>
              <a:rPr b="0"/>
              <a:t> (Monthly Recurring Revenue) → </a:t>
            </a:r>
            <a:r>
              <a:rPr b="0"/>
              <a:t>매월 반복적으로 발생하는 정기 수익</a:t>
            </a:r>
            <a:r>
              <a:rPr b="0"/>
              <a:t>. → </a:t>
            </a:r>
            <a:r>
              <a:rPr b="0"/>
              <a:t>구독형 서비스나 </a:t>
            </a:r>
            <a:r>
              <a:rPr b="0"/>
              <a:t>SaaS </a:t>
            </a:r>
            <a:r>
              <a:rPr b="0"/>
              <a:t>모델에서 주로 사용하며</a:t>
            </a:r>
            <a:r>
              <a:rPr b="0"/>
              <a:t>, </a:t>
            </a:r>
            <a:r>
              <a:rPr b="0"/>
              <a:t>안정적인 매출 흐름을 보여줍니다</a:t>
            </a:r>
            <a:r>
              <a:rPr b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4" name="Shape 8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세번째는 프롬프트 복잡도에 대한 실험을 진행하였습니다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4" name="Shape 8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총 </a:t>
            </a:r>
            <a:r>
              <a:t>5</a:t>
            </a:r>
            <a:r>
              <a:t>계의 복잡도를 나누었는데</a:t>
            </a:r>
            <a:r>
              <a:t>, </a:t>
            </a:r>
            <a:r>
              <a:t>매우간단한 요청부터 매우 복잡한 요청까지</a:t>
            </a:r>
            <a:r>
              <a:t>, </a:t>
            </a:r>
            <a:r>
              <a:t>각 모델별 응답속도와 </a:t>
            </a:r>
            <a:r>
              <a:t>JSON</a:t>
            </a:r>
            <a:r>
              <a:t>파싱 성공률을 비교하였고</a:t>
            </a:r>
            <a:r>
              <a:t>,</a:t>
            </a:r>
          </a:p>
          <a:p>
            <a:pPr/>
            <a:r>
              <a:t>표에는 없지만 </a:t>
            </a:r>
            <a:r>
              <a:t>JSON</a:t>
            </a:r>
            <a:r>
              <a:t>응답 파싱 성공률을 </a:t>
            </a:r>
            <a:r>
              <a:t>3 </a:t>
            </a:r>
            <a:r>
              <a:t>모델 다 평균 </a:t>
            </a:r>
            <a:r>
              <a:t>60% </a:t>
            </a:r>
            <a:r>
              <a:t>정도로 나왔습니다</a:t>
            </a:r>
            <a:r>
              <a:t>.</a:t>
            </a:r>
          </a:p>
          <a:p>
            <a:pPr/>
            <a:r>
              <a:t>결과는 역시 </a:t>
            </a:r>
            <a:r>
              <a:t>4.1</a:t>
            </a:r>
            <a:r>
              <a:t>이 속도측면에서 제일 빨랐으며</a:t>
            </a:r>
            <a:r>
              <a:t>, 5.1</a:t>
            </a:r>
            <a:r>
              <a:t>의 경우 프롬프트 복잡도에 따른 시간도 비례하여 증가하는것을 확인할 수 있었습니다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0" name="Shape 9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전체 결과를 토대로 최종 라우팅 순서를 선정하였습니다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0" name="Shape 9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첫번째 모델은</a:t>
            </a:r>
            <a:r>
              <a:t>,</a:t>
            </a:r>
            <a:r>
              <a:t> 속도가 제일 우수하며</a:t>
            </a:r>
            <a:r>
              <a:t>, </a:t>
            </a:r>
            <a:r>
              <a:t>비용도 합리적인 </a:t>
            </a:r>
            <a:r>
              <a:t>GPT 4.1</a:t>
            </a:r>
            <a:r>
              <a:t>로</a:t>
            </a:r>
            <a:r>
              <a:t>, </a:t>
            </a:r>
            <a:r>
              <a:t>다음은 </a:t>
            </a:r>
            <a:r>
              <a:t>GPT 5.1, </a:t>
            </a:r>
            <a:r>
              <a:t>마지막은 </a:t>
            </a:r>
            <a:r>
              <a:t>Gemini 2.5 </a:t>
            </a:r>
            <a:r>
              <a:t>플래시로 폴백 시키게끔 </a:t>
            </a:r>
            <a:r>
              <a:t>LLM </a:t>
            </a:r>
            <a:r>
              <a:t>라우터를 구현하였습니다</a:t>
            </a:r>
            <a:r>
              <a:t>.</a:t>
            </a:r>
          </a:p>
          <a:p>
            <a:pPr/>
            <a:r>
              <a:t>주 모델이 다운되어도 서비스의 지속성이 끊기지 않음은 물론</a:t>
            </a:r>
            <a:r>
              <a:t>, </a:t>
            </a:r>
            <a:r>
              <a:t>비용 및 성능 모니터링도 가능하다는 장점이 있습니다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5" name="Shape 9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고객이 요청을 입력하면</a:t>
            </a:r>
            <a:r>
              <a:t>, </a:t>
            </a:r>
            <a:r>
              <a:t>고객의 의도를 파싱하도록 구현하였습니다</a:t>
            </a:r>
            <a:r>
              <a:t>. </a:t>
            </a:r>
            <a:r>
              <a:t>카테고리는 어디에서 찾아야하는지</a:t>
            </a:r>
            <a:r>
              <a:t>, </a:t>
            </a:r>
            <a:r>
              <a:t>영양소 중 어떤걸 주로 보는지</a:t>
            </a:r>
            <a:r>
              <a:t>, </a:t>
            </a:r>
            <a:r>
              <a:t>가격 여부 등 의도를 파싱하여</a:t>
            </a:r>
            <a:r>
              <a:t>,</a:t>
            </a:r>
            <a:r>
              <a:t> 요청에 맞게 필터링하고 정렬한 후 추천문구까지 정해 최대 </a:t>
            </a:r>
            <a:r>
              <a:t>3</a:t>
            </a:r>
            <a:r>
              <a:t>개의 메뉴를 반환하게끔 하였습니다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7" name="Shape 9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카테고리 별 필터링은</a:t>
            </a:r>
            <a:r>
              <a:t>,  </a:t>
            </a:r>
            <a:r>
              <a:t>다음과 같이 스토어 별 메뉴 테이블의 </a:t>
            </a:r>
            <a:r>
              <a:t>name</a:t>
            </a:r>
            <a:r>
              <a:t>항목에 해당하는 데이터만 불러오게 하였고</a:t>
            </a:r>
            <a:r>
              <a:t>, </a:t>
            </a:r>
            <a:r>
              <a:t>영양소의 높고 낮음의 기준은 적절한 수치값으로 범위를 나눠서 구현하였습니다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8" name="Shape 9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고객의 의도를 파싱한 후 추천 문구를 생성하는 </a:t>
            </a:r>
            <a:r>
              <a:t>2</a:t>
            </a:r>
            <a:r>
              <a:t>단계 프로세스 이후의 실행결과 화면입니다</a:t>
            </a:r>
            <a:r>
              <a:t>.</a:t>
            </a:r>
          </a:p>
          <a:p>
            <a:pPr/>
          </a:p>
          <a:p>
            <a:pPr/>
            <a:r>
              <a:t>지금처럼 </a:t>
            </a:r>
            <a:r>
              <a:t>＂</a:t>
            </a:r>
            <a:r>
              <a:t>칼로리 낮고 단백질 많은 메인메뉴</a:t>
            </a:r>
            <a:r>
              <a:t>“ </a:t>
            </a:r>
            <a:r>
              <a:t>라고 요청하였을 경우</a:t>
            </a:r>
            <a:r>
              <a:t>,</a:t>
            </a:r>
          </a:p>
          <a:p>
            <a:pPr/>
            <a:r>
              <a:t>LLM</a:t>
            </a:r>
            <a:r>
              <a:t>이 선호하는 영양소</a:t>
            </a:r>
            <a:r>
              <a:t>, </a:t>
            </a:r>
            <a:r>
              <a:t>그리고 카테고리는 어디인지를 파싱하고</a:t>
            </a:r>
          </a:p>
          <a:p>
            <a:pPr/>
            <a:r>
              <a:t>해당 데이터를 최대 </a:t>
            </a:r>
            <a:r>
              <a:t>3</a:t>
            </a:r>
            <a:r>
              <a:t>가지 맞춤 멘트와 함께 출력하는 구조입니다</a:t>
            </a:r>
            <a:r>
              <a:t>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0" name="Shape 9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화면 </a:t>
            </a:r>
            <a:r>
              <a:t>ctrl + </a:t>
            </a:r>
            <a:r>
              <a:t>클릭 시</a:t>
            </a:r>
            <a:r>
              <a:t>, </a:t>
            </a:r>
            <a:r>
              <a:t>홈페이지로 이동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</a:t>
            </a:r>
            <a:r>
              <a:t>필요시 화면 </a:t>
            </a:r>
            <a:r>
              <a:t>ctrl + </a:t>
            </a:r>
            <a:r>
              <a:t>클릭 해서 링크들어가서 설명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3" name="Shape 6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선택 이유</a:t>
            </a:r>
          </a:p>
          <a:p>
            <a:pPr lvl="1" indent="457200">
              <a:defRPr b="1"/>
            </a:pPr>
            <a:r>
              <a:t>속도</a:t>
            </a:r>
          </a:p>
          <a:p>
            <a:pPr lvl="1" indent="457200"/>
            <a:r>
              <a:t>Vite, FastAPI</a:t>
            </a:r>
            <a:r>
              <a:t>로 개발</a:t>
            </a:r>
            <a:r>
              <a:t>/</a:t>
            </a:r>
            <a:r>
              <a:t>응답 속도 향상</a:t>
            </a:r>
          </a:p>
          <a:p>
            <a:pPr lvl="1" indent="457200">
              <a:defRPr b="1"/>
            </a:pPr>
            <a:r>
              <a:t>단순성</a:t>
            </a:r>
          </a:p>
          <a:p>
            <a:pPr lvl="1" indent="457200"/>
            <a:r>
              <a:t>Zustand</a:t>
            </a:r>
            <a:r>
              <a:t>로 경량 상태 관리</a:t>
            </a:r>
            <a:r>
              <a:t>, </a:t>
            </a:r>
            <a:r>
              <a:t>보일러플레이트 감소</a:t>
            </a:r>
          </a:p>
          <a:p>
            <a:pPr lvl="1" indent="457200">
              <a:defRPr b="1"/>
            </a:pPr>
            <a:r>
              <a:t>확장성</a:t>
            </a:r>
          </a:p>
          <a:p>
            <a:pPr lvl="1" indent="457200"/>
            <a:r>
              <a:t>Celery+Redis</a:t>
            </a:r>
            <a:r>
              <a:t>로 비동기 처리와 확장 용이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9" name="Shape 6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br/>
            <a:r>
              <a:t>설명 생성</a:t>
            </a:r>
          </a:p>
          <a:p>
            <a:pPr/>
            <a:r>
              <a:t>GPT‑4o‑mini · </a:t>
            </a:r>
            <a:r>
              <a:t>약 </a:t>
            </a:r>
            <a:r>
              <a:t>3</a:t>
            </a:r>
            <a:r>
              <a:t>초</a:t>
            </a:r>
          </a:p>
          <a:p>
            <a:pPr>
              <a:defRPr b="1"/>
            </a:pPr>
            <a:r>
              <a:t>이미지 생성</a:t>
            </a:r>
          </a:p>
          <a:p>
            <a:pPr/>
            <a:r>
              <a:t>DALL·E 3 · </a:t>
            </a:r>
            <a:r>
              <a:t>약 </a:t>
            </a:r>
            <a:r>
              <a:t>10</a:t>
            </a:r>
            <a:r>
              <a:t>초</a:t>
            </a:r>
          </a:p>
          <a:p>
            <a:pPr>
              <a:defRPr b="1"/>
            </a:pPr>
            <a:r>
              <a:t>DB </a:t>
            </a:r>
            <a:r>
              <a:t>저장</a:t>
            </a:r>
          </a:p>
          <a:p>
            <a:pPr/>
            <a:r>
              <a:t>총 </a:t>
            </a:r>
            <a:r>
              <a:t>30</a:t>
            </a:r>
            <a:r>
              <a:t>초 내 </a:t>
            </a:r>
            <a:r>
              <a:t>1</a:t>
            </a:r>
            <a:r>
              <a:t>차 완료</a:t>
            </a:r>
          </a:p>
          <a:p>
            <a:pPr>
              <a:defRPr b="1"/>
            </a:pPr>
            <a:r>
              <a:t>백그라운드 분석</a:t>
            </a:r>
          </a:p>
          <a:p>
            <a:pPr/>
            <a:r>
              <a:t>Gemini 2.5 Flash · </a:t>
            </a:r>
            <a:r>
              <a:t>재료</a:t>
            </a:r>
            <a:r>
              <a:t>/</a:t>
            </a:r>
            <a:r>
              <a:t>영양소</a:t>
            </a:r>
          </a:p>
          <a:p>
            <a:pPr>
              <a:defRPr b="1"/>
            </a:pPr>
            <a:r>
              <a:t>사용자 대기시간 최소화</a:t>
            </a:r>
          </a:p>
          <a:p>
            <a:pPr/>
            <a:r>
              <a:t>1</a:t>
            </a:r>
            <a:r>
              <a:t>차 결과</a:t>
            </a:r>
            <a:r>
              <a:t>(</a:t>
            </a:r>
            <a:r>
              <a:t>설명</a:t>
            </a:r>
            <a:r>
              <a:t>·</a:t>
            </a:r>
            <a:r>
              <a:t>이미지</a:t>
            </a:r>
            <a:r>
              <a:t>)</a:t>
            </a:r>
            <a:r>
              <a:t>를 </a:t>
            </a:r>
            <a:r>
              <a:t>30</a:t>
            </a:r>
            <a:r>
              <a:t>초 내 제공</a:t>
            </a:r>
          </a:p>
          <a:p>
            <a:pPr>
              <a:defRPr b="1"/>
            </a:pPr>
            <a:r>
              <a:t>실패 격리</a:t>
            </a:r>
          </a:p>
          <a:p>
            <a:pPr/>
            <a:r>
              <a:t>영양소 분석 실패해도 메뉴 생성은 성공</a:t>
            </a:r>
          </a:p>
          <a:p>
            <a:pPr>
              <a:defRPr b="1"/>
            </a:pPr>
            <a:r>
              <a:t>프론트엔드 갱신</a:t>
            </a:r>
          </a:p>
          <a:p>
            <a:pPr/>
            <a:r>
              <a:t>완료 후 영양 카드 자동 업데이트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해결 </a:t>
            </a:r>
            <a:r>
              <a:t>1 </a:t>
            </a:r>
            <a:r>
              <a:t>코드</a:t>
            </a:r>
          </a:p>
          <a:p>
            <a:pPr>
              <a:defRPr b="1"/>
            </a:pPr>
            <a:r>
              <a:t>Python · SQLAlchemy </a:t>
            </a:r>
            <a:r>
              <a:t>예시</a:t>
            </a:r>
          </a:p>
          <a:p>
            <a:pPr/>
            <a:r>
              <a:t>store_id </a:t>
            </a:r>
            <a:r>
              <a:t>기반 실메뉴 </a:t>
            </a:r>
            <a:r>
              <a:t>+ </a:t>
            </a:r>
            <a:r>
              <a:t>영양소 조인</a:t>
            </a:r>
          </a:p>
          <a:p>
            <a:pPr>
              <a:defRPr b="1"/>
            </a:pPr>
            <a:r>
              <a:t>from</a:t>
            </a:r>
            <a:r>
              <a:rPr b="0"/>
              <a:t> sqlalchemy.orm </a:t>
            </a:r>
            <a:r>
              <a:t>import</a:t>
            </a:r>
            <a:r>
              <a:rPr b="0"/>
              <a:t> Session </a:t>
            </a:r>
            <a:r>
              <a:t>from</a:t>
            </a:r>
            <a:r>
              <a:rPr b="0"/>
              <a:t> models </a:t>
            </a:r>
            <a:r>
              <a:t>import</a:t>
            </a:r>
            <a:r>
              <a:rPr b="0"/>
              <a:t> Menu, MenuItem, NutritionEstimate </a:t>
            </a:r>
            <a:r>
              <a:t>def</a:t>
            </a:r>
            <a:r>
              <a:rPr b="0"/>
              <a:t> get_menu_with_nutrition(db: Session, store_id: int): # store_type </a:t>
            </a:r>
            <a:r>
              <a:rPr b="0"/>
              <a:t>제거</a:t>
            </a:r>
            <a:r>
              <a:rPr b="0"/>
              <a:t>, </a:t>
            </a:r>
            <a:r>
              <a:rPr b="0"/>
              <a:t>실제 </a:t>
            </a:r>
            <a:r>
              <a:rPr b="0"/>
              <a:t>DB </a:t>
            </a:r>
            <a:r>
              <a:rPr b="0"/>
              <a:t>메뉴만 활용</a:t>
            </a:r>
            <a:r>
              <a:rPr b="0"/>
              <a:t> </a:t>
            </a:r>
            <a:r>
              <a:rPr b="0"/>
              <a:t>exclude_keywords = ["</a:t>
            </a:r>
            <a:r>
              <a:rPr b="0"/>
              <a:t>사이드</a:t>
            </a:r>
            <a:r>
              <a:rPr b="0"/>
              <a:t>", "</a:t>
            </a:r>
            <a:r>
              <a:rPr b="0"/>
              <a:t>음료</a:t>
            </a:r>
            <a:r>
              <a:rPr b="0"/>
              <a:t>", "drink"] q = ( db.query( MenuItem.name.label("name"), NutritionEstimate.protein_g, NutritionEstimate.sugar_g, NutritionEstimate.calories, ) .join(Menu, Menu.id == MenuItem.menu_id) .outerjoin(NutritionEstimate, NutritionEstimate.menu_item_id == MenuItem.id) .filter( Menu.store_id == store_id, MenuItem.is_available.is_(True), ) ) rows = q.all() </a:t>
            </a:r>
            <a:r>
              <a:t>return</a:t>
            </a:r>
            <a:r>
              <a:rPr b="0"/>
              <a:t> [ { "name": r.name, "protein_g": r.protein_g, "sugar_g": r.sugar_g, "calories": r.calories, } </a:t>
            </a:r>
            <a:r>
              <a:t>for</a:t>
            </a:r>
            <a:r>
              <a:rPr b="0"/>
              <a:t> r </a:t>
            </a:r>
            <a:r>
              <a:t>in</a:t>
            </a:r>
            <a:r>
              <a:rPr b="0"/>
              <a:t> rows </a:t>
            </a:r>
            <a:r>
              <a:t>if</a:t>
            </a:r>
            <a:r>
              <a:rPr b="0"/>
              <a:t> </a:t>
            </a:r>
            <a:r>
              <a:t>not</a:t>
            </a:r>
            <a:r>
              <a:rPr b="0"/>
              <a:t> any(kw </a:t>
            </a:r>
            <a:r>
              <a:t>in</a:t>
            </a:r>
            <a:r>
              <a:rPr b="0"/>
              <a:t> r.name </a:t>
            </a:r>
            <a:r>
              <a:t>for</a:t>
            </a:r>
            <a:r>
              <a:rPr b="0"/>
              <a:t> kw </a:t>
            </a:r>
            <a:r>
              <a:t>in</a:t>
            </a:r>
            <a:r>
              <a:rPr b="0"/>
              <a:t> exclude_keywords) ]</a:t>
            </a:r>
            <a:br>
              <a:rPr b="0"/>
            </a:br>
          </a:p>
          <a:p>
            <a:pPr/>
          </a:p>
          <a:p>
            <a:pPr/>
            <a:r>
              <a:t>해결 </a:t>
            </a:r>
            <a:r>
              <a:t>2 </a:t>
            </a:r>
            <a:r>
              <a:t>코드</a:t>
            </a:r>
          </a:p>
          <a:p>
            <a:pPr>
              <a:defRPr b="1"/>
            </a:pPr>
            <a:r>
              <a:t>from</a:t>
            </a:r>
            <a:r>
              <a:rPr b="0"/>
              <a:t> openai </a:t>
            </a:r>
            <a:r>
              <a:t>import</a:t>
            </a:r>
            <a:r>
              <a:rPr b="0"/>
              <a:t> OpenAI </a:t>
            </a:r>
            <a:r>
              <a:t>import</a:t>
            </a:r>
            <a:r>
              <a:rPr b="0"/>
              <a:t> json client = OpenAI() messages = [ {"role": "system", "content": "</a:t>
            </a:r>
            <a:r>
              <a:rPr b="0"/>
              <a:t>제공된 메뉴 이름만 정확히 사용</a:t>
            </a:r>
            <a:r>
              <a:rPr b="0"/>
              <a:t>. </a:t>
            </a:r>
            <a:r>
              <a:rPr b="0"/>
              <a:t>목록 밖 이름 금지</a:t>
            </a:r>
            <a:r>
              <a:rPr b="0"/>
              <a:t>."}, {"role": "user", "content": f"""</a:t>
            </a:r>
            <a:r>
              <a:rPr b="0"/>
              <a:t>메뉴 목록</a:t>
            </a:r>
            <a:r>
              <a:rPr b="0"/>
              <a:t>: {{menu_text}} </a:t>
            </a:r>
            <a:r>
              <a:rPr b="0"/>
              <a:t>규칙</a:t>
            </a:r>
            <a:r>
              <a:rPr b="0"/>
              <a:t>: 1) </a:t>
            </a:r>
            <a:r>
              <a:rPr b="0"/>
              <a:t>위 목록 중 </a:t>
            </a:r>
            <a:r>
              <a:rPr b="0"/>
              <a:t>&lt;</a:t>
            </a:r>
            <a:r>
              <a:rPr b="0"/>
              <a:t>정확히 </a:t>
            </a:r>
            <a:r>
              <a:rPr b="0"/>
              <a:t>1</a:t>
            </a:r>
            <a:r>
              <a:rPr b="0"/>
              <a:t>개</a:t>
            </a:r>
            <a:r>
              <a:rPr b="0"/>
              <a:t>&gt; </a:t>
            </a:r>
            <a:r>
              <a:rPr b="0"/>
              <a:t>선택 </a:t>
            </a:r>
            <a:r>
              <a:rPr b="0"/>
              <a:t>2) </a:t>
            </a:r>
            <a:r>
              <a:rPr b="0"/>
              <a:t>메뉴 이름을 그대로 사용 </a:t>
            </a:r>
            <a:r>
              <a:rPr b="0"/>
              <a:t>3) 2-3</a:t>
            </a:r>
            <a:r>
              <a:rPr b="0"/>
              <a:t>문장</a:t>
            </a:r>
            <a:r>
              <a:rPr b="0"/>
              <a:t>, 80-120</a:t>
            </a:r>
            <a:r>
              <a:rPr b="0"/>
              <a:t>자 </a:t>
            </a:r>
            <a:r>
              <a:rPr b="0"/>
              <a:t>4) </a:t>
            </a:r>
            <a:r>
              <a:rPr b="0"/>
              <a:t>날씨</a:t>
            </a:r>
            <a:r>
              <a:rPr b="0"/>
              <a:t>/</a:t>
            </a:r>
            <a:r>
              <a:rPr b="0"/>
              <a:t>시간</a:t>
            </a:r>
            <a:r>
              <a:rPr b="0"/>
              <a:t>/</a:t>
            </a:r>
            <a:r>
              <a:rPr b="0"/>
              <a:t>이벤트 반영 응답 형식</a:t>
            </a:r>
            <a:r>
              <a:rPr b="0"/>
              <a:t>(JSON): {{"story":"...","menu":"</a:t>
            </a:r>
            <a:r>
              <a:rPr b="0"/>
              <a:t>선택한 메뉴명</a:t>
            </a:r>
            <a:r>
              <a:rPr b="0"/>
              <a:t>"}}"""}, ] resp = client.chat.completions.create( model="gpt-4o", messages=messages, response_format={"type": "json_object"}, temperature=0.8, max_tokens=220, ) data = json.loads(resp.choices[0].message.content) # data -&gt; {"story": "...", "menu": "..."}</a:t>
            </a:r>
            <a:endParaRPr b="0"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2" name="Shape 8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응답 모델을 선별하는데 총 </a:t>
            </a:r>
            <a:r>
              <a:t>3</a:t>
            </a:r>
            <a:r>
              <a:t>가지의 실험을 거쳤습니다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2" name="Shape 8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단일 프롬프트에 대한 각 모델별 응답속도와 비용</a:t>
            </a:r>
            <a:r>
              <a:t>, </a:t>
            </a:r>
            <a:r>
              <a:t>그리고 </a:t>
            </a:r>
            <a:r>
              <a:t>JSON </a:t>
            </a:r>
            <a:r>
              <a:t>파싱 성공률을 비교하였습니다</a:t>
            </a:r>
            <a:r>
              <a:t>. </a:t>
            </a:r>
          </a:p>
          <a:p>
            <a:pPr/>
            <a:r>
              <a:t>프롬프트는 간단하게 왼쪽 화면과 같이 작성하였고</a:t>
            </a:r>
            <a:r>
              <a:t>, </a:t>
            </a:r>
            <a:r>
              <a:t>순수</a:t>
            </a:r>
            <a:r>
              <a:t>JSON</a:t>
            </a:r>
            <a:r>
              <a:t>만 반환하는 조건을 명시하였습니다</a:t>
            </a:r>
            <a:r>
              <a:t>.</a:t>
            </a:r>
          </a:p>
          <a:p>
            <a:pPr/>
            <a:r>
              <a:t>결과는 오른쪽과 같이</a:t>
            </a:r>
            <a:r>
              <a:t>, </a:t>
            </a:r>
            <a:r>
              <a:t>응답시간은 </a:t>
            </a:r>
            <a:r>
              <a:t>GPT 4.1</a:t>
            </a:r>
            <a:r>
              <a:t>이 압도적으로 빨랐으며</a:t>
            </a:r>
            <a:r>
              <a:t>, 1000</a:t>
            </a:r>
            <a:r>
              <a:t>토큰 기준 비용 또한 합리적이었습니다</a:t>
            </a:r>
            <a:r>
              <a:t>. </a:t>
            </a:r>
          </a:p>
          <a:p>
            <a:pPr/>
            <a:r>
              <a:t>Gemini 2.5</a:t>
            </a:r>
            <a:r>
              <a:t>의 경우 무료플랜으로 실험하여서인지 응답시간이 느린점</a:t>
            </a:r>
            <a:r>
              <a:t>,</a:t>
            </a:r>
            <a:r>
              <a:t> 그리고 일일한도 내에서는 비용이 무료라는점 참고해주시면 될것같습니다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8" name="Shape 8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다음으로 </a:t>
            </a:r>
            <a:r>
              <a:t>5</a:t>
            </a:r>
            <a:r>
              <a:t>개 프롬프트로 배치 실험을 진행하였습니다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8" name="Shape 8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프롬프트는 왼쪽과 같이 작성하였고</a:t>
            </a:r>
            <a:r>
              <a:t>, </a:t>
            </a:r>
            <a:r>
              <a:t>전체 결과 </a:t>
            </a:r>
            <a:r>
              <a:t>GPT 4.1</a:t>
            </a:r>
            <a:r>
              <a:t>이 모든 프롬프트에서 동일하게 </a:t>
            </a:r>
            <a:r>
              <a:t>1</a:t>
            </a:r>
            <a:r>
              <a:t>등으로 제일 빠르게 응답하였습니다</a:t>
            </a:r>
            <a:r>
              <a:t>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5" descr="그림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40837"/>
            <a:ext cx="2817162" cy="281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그림 18" descr="그림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937" y="5729937"/>
            <a:ext cx="1128063" cy="11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그래픽 6" descr="그래픽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10247313" y="4881700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그래픽 7" descr="그래픽 7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9120265" y="5898258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그래픽 11" descr="그래픽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9130" y="148276"/>
            <a:ext cx="553073" cy="139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그래픽 8"/>
          <p:cNvSpPr/>
          <p:nvPr/>
        </p:nvSpPr>
        <p:spPr>
          <a:xfrm>
            <a:off x="11488450" y="2427"/>
            <a:ext cx="279919" cy="147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9544"/>
                </a:lnTo>
                <a:cubicBezTo>
                  <a:pt x="21600" y="20678"/>
                  <a:pt x="16756" y="21600"/>
                  <a:pt x="10800" y="21600"/>
                </a:cubicBezTo>
                <a:cubicBezTo>
                  <a:pt x="4844" y="21600"/>
                  <a:pt x="0" y="20678"/>
                  <a:pt x="0" y="19544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44" name="그래픽 5" descr="그래픽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0" y="190500"/>
            <a:ext cx="1885950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그래픽 6" descr="그래픽 6"/>
          <p:cNvPicPr>
            <a:picLocks noChangeAspect="1"/>
          </p:cNvPicPr>
          <p:nvPr/>
        </p:nvPicPr>
        <p:blipFill>
          <a:blip r:embed="rId3">
            <a:extLst/>
          </a:blip>
          <a:srcRect l="87434" t="0" r="0" b="29953"/>
          <a:stretch>
            <a:fillRect/>
          </a:stretch>
        </p:blipFill>
        <p:spPr>
          <a:xfrm rot="16200000">
            <a:off x="11423419" y="96138"/>
            <a:ext cx="65739" cy="92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rcRect l="50000" t="0" r="0" b="50000"/>
          <a:stretch>
            <a:fillRect/>
          </a:stretch>
        </p:blipFill>
        <p:spPr>
          <a:xfrm>
            <a:off x="-2" y="4992439"/>
            <a:ext cx="1865562" cy="186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그림 18" descr="그림 18"/>
          <p:cNvPicPr>
            <a:picLocks noChangeAspect="1"/>
          </p:cNvPicPr>
          <p:nvPr/>
        </p:nvPicPr>
        <p:blipFill>
          <a:blip r:embed="rId4">
            <a:extLst/>
          </a:blip>
          <a:srcRect l="50000" t="0" r="0" b="50000"/>
          <a:stretch>
            <a:fillRect/>
          </a:stretch>
        </p:blipFill>
        <p:spPr>
          <a:xfrm flipH="1">
            <a:off x="10326438" y="4992439"/>
            <a:ext cx="1865562" cy="1865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"/>
          <p:cNvGrpSpPr/>
          <p:nvPr/>
        </p:nvGrpSpPr>
        <p:grpSpPr>
          <a:xfrm>
            <a:off x="-1" y="4787900"/>
            <a:ext cx="2070101" cy="2070100"/>
            <a:chOff x="0" y="0"/>
            <a:chExt cx="2070100" cy="2070100"/>
          </a:xfrm>
        </p:grpSpPr>
        <p:pic>
          <p:nvPicPr>
            <p:cNvPr id="155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rot="16200000">
              <a:off x="0" y="0"/>
              <a:ext cx="2070101" cy="207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그림 16" descr="그림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 rot="16200000">
              <a:off x="-517525" y="517525"/>
              <a:ext cx="2070100" cy="1035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8" name="그래픽 7" descr="그래픽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380" y="409236"/>
            <a:ext cx="523141" cy="1321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그림 12" descr="그림 12"/>
          <p:cNvPicPr>
            <a:picLocks noChangeAspect="1"/>
          </p:cNvPicPr>
          <p:nvPr/>
        </p:nvPicPr>
        <p:blipFill>
          <a:blip r:embed="rId5">
            <a:extLst/>
          </a:blip>
          <a:srcRect l="0" t="0" r="50000" b="0"/>
          <a:stretch>
            <a:fillRect/>
          </a:stretch>
        </p:blipFill>
        <p:spPr>
          <a:xfrm flipH="1" rot="10800000">
            <a:off x="10326438" y="0"/>
            <a:ext cx="1865562" cy="3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래픽 5" descr="그래픽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7824" y="3556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그래픽 6" descr="그래픽 6"/>
          <p:cNvPicPr>
            <a:picLocks noChangeAspect="1"/>
          </p:cNvPicPr>
          <p:nvPr/>
        </p:nvPicPr>
        <p:blipFill>
          <a:blip r:embed="rId3">
            <a:extLst/>
          </a:blip>
          <a:srcRect l="87434" t="0" r="0" b="29953"/>
          <a:stretch>
            <a:fillRect/>
          </a:stretch>
        </p:blipFill>
        <p:spPr>
          <a:xfrm rot="16200000">
            <a:off x="11408244" y="261238"/>
            <a:ext cx="65739" cy="92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그림 13" descr="그림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8679" y="4684679"/>
            <a:ext cx="2173321" cy="217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그림 14" descr="그림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456081"/>
            <a:ext cx="2173321" cy="217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그림 16" descr="그림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1086661" cy="10866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그림 개체 틀 2"/>
          <p:cNvSpPr/>
          <p:nvPr>
            <p:ph type="pic" sz="quarter" idx="21"/>
          </p:nvPr>
        </p:nvSpPr>
        <p:spPr>
          <a:xfrm>
            <a:off x="1086660" y="3314700"/>
            <a:ext cx="3929840" cy="222804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래픽 7" descr="그래픽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V="1">
            <a:off x="262080" y="5242574"/>
            <a:ext cx="523141" cy="132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그래픽 8" descr="그래픽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17824" y="3556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그래픽 9" descr="그래픽 9"/>
          <p:cNvPicPr>
            <a:picLocks noChangeAspect="1"/>
          </p:cNvPicPr>
          <p:nvPr/>
        </p:nvPicPr>
        <p:blipFill>
          <a:blip r:embed="rId4">
            <a:extLst/>
          </a:blip>
          <a:srcRect l="87434" t="0" r="0" b="29953"/>
          <a:stretch>
            <a:fillRect/>
          </a:stretch>
        </p:blipFill>
        <p:spPr>
          <a:xfrm rot="16200000">
            <a:off x="11408244" y="261238"/>
            <a:ext cx="65739" cy="9253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그룹 24"/>
          <p:cNvGrpSpPr/>
          <p:nvPr/>
        </p:nvGrpSpPr>
        <p:grpSpPr>
          <a:xfrm>
            <a:off x="11075023" y="4648199"/>
            <a:ext cx="1116978" cy="2209802"/>
            <a:chOff x="0" y="0"/>
            <a:chExt cx="1116976" cy="2209800"/>
          </a:xfrm>
        </p:grpSpPr>
        <p:pic>
          <p:nvPicPr>
            <p:cNvPr id="183" name="그림 14" descr="그림 1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49454" b="0"/>
            <a:stretch>
              <a:fillRect/>
            </a:stretch>
          </p:blipFill>
          <p:spPr>
            <a:xfrm flipH="1" rot="10800000">
              <a:off x="0" y="0"/>
              <a:ext cx="1116976" cy="220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그림 18" descr="그림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 rot="10800000">
              <a:off x="-1" y="1104900"/>
              <a:ext cx="1104902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8" name="그룹 25"/>
          <p:cNvGrpSpPr/>
          <p:nvPr/>
        </p:nvGrpSpPr>
        <p:grpSpPr>
          <a:xfrm>
            <a:off x="-2" y="-1"/>
            <a:ext cx="1104902" cy="2209801"/>
            <a:chOff x="0" y="0"/>
            <a:chExt cx="1104900" cy="2209800"/>
          </a:xfrm>
        </p:grpSpPr>
        <p:pic>
          <p:nvPicPr>
            <p:cNvPr id="186" name="그림 12" descr="그림 12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50000" b="0"/>
            <a:stretch>
              <a:fillRect/>
            </a:stretch>
          </p:blipFill>
          <p:spPr>
            <a:xfrm rot="10800000">
              <a:off x="-1" y="0"/>
              <a:ext cx="1104902" cy="2209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그림 21" descr="그림 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-1" y="-1"/>
              <a:ext cx="1104901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그래픽 6"/>
          <p:cNvSpPr/>
          <p:nvPr/>
        </p:nvSpPr>
        <p:spPr>
          <a:xfrm>
            <a:off x="303377" y="2424"/>
            <a:ext cx="279646" cy="1469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4844" y="21600"/>
                  <a:pt x="0" y="20678"/>
                  <a:pt x="0" y="19544"/>
                </a:cubicBezTo>
                <a:lnTo>
                  <a:pt x="0" y="0"/>
                </a:lnTo>
                <a:lnTo>
                  <a:pt x="921" y="0"/>
                </a:lnTo>
                <a:lnTo>
                  <a:pt x="921" y="19544"/>
                </a:lnTo>
                <a:cubicBezTo>
                  <a:pt x="921" y="20581"/>
                  <a:pt x="5354" y="21425"/>
                  <a:pt x="10800" y="21425"/>
                </a:cubicBezTo>
                <a:cubicBezTo>
                  <a:pt x="16246" y="21425"/>
                  <a:pt x="20679" y="20581"/>
                  <a:pt x="20679" y="19544"/>
                </a:cubicBezTo>
                <a:lnTo>
                  <a:pt x="20679" y="0"/>
                </a:lnTo>
                <a:lnTo>
                  <a:pt x="21600" y="0"/>
                </a:lnTo>
                <a:lnTo>
                  <a:pt x="21600" y="19544"/>
                </a:lnTo>
                <a:cubicBezTo>
                  <a:pt x="21600" y="20678"/>
                  <a:pt x="16756" y="21600"/>
                  <a:pt x="10800" y="2160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97" name="그래픽 8" descr="그래픽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396" y="60452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그래픽 9" descr="그래픽 9"/>
          <p:cNvPicPr>
            <a:picLocks noChangeAspect="1"/>
          </p:cNvPicPr>
          <p:nvPr/>
        </p:nvPicPr>
        <p:blipFill>
          <a:blip r:embed="rId3">
            <a:extLst/>
          </a:blip>
          <a:srcRect l="87434" t="0" r="0" b="29953"/>
          <a:stretch>
            <a:fillRect/>
          </a:stretch>
        </p:blipFill>
        <p:spPr>
          <a:xfrm rot="16200000">
            <a:off x="1828816" y="5950839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그림 12" descr="그림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0900" y="4406900"/>
            <a:ext cx="2451100" cy="2451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그림 개체 틀 4"/>
          <p:cNvSpPr/>
          <p:nvPr>
            <p:ph type="pic" sz="quarter" idx="21"/>
          </p:nvPr>
        </p:nvSpPr>
        <p:spPr>
          <a:xfrm>
            <a:off x="1738882" y="1893366"/>
            <a:ext cx="3228742" cy="323900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0794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그림 13" descr="그림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3731122" cy="3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그림 개체 틀 4"/>
          <p:cNvSpPr/>
          <p:nvPr>
            <p:ph type="pic" sz="half" idx="21"/>
          </p:nvPr>
        </p:nvSpPr>
        <p:spPr>
          <a:xfrm>
            <a:off x="540249" y="564247"/>
            <a:ext cx="4431802" cy="572950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211" name="그래픽 16" descr="그래픽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5800" y="492809"/>
            <a:ext cx="1885951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래픽 8" descr="그래픽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0977002" y="5650512"/>
            <a:ext cx="1885951" cy="14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그래픽 12" descr="그래픽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53319"/>
          <a:stretch>
            <a:fillRect/>
          </a:stretch>
        </p:blipFill>
        <p:spPr>
          <a:xfrm rot="5400000">
            <a:off x="11278638" y="273946"/>
            <a:ext cx="523141" cy="61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5017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그림 21" descr="그림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865561" cy="186556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그림 개체 틀 11"/>
          <p:cNvSpPr/>
          <p:nvPr>
            <p:ph type="pic" sz="quarter" idx="21"/>
          </p:nvPr>
        </p:nvSpPr>
        <p:spPr>
          <a:xfrm>
            <a:off x="2162027" y="1059418"/>
            <a:ext cx="2194695" cy="47618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그림 14" descr="그림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7737" y="0"/>
            <a:ext cx="2474262" cy="2474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6383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그림 17" descr="그림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852439"/>
            <a:ext cx="3731122" cy="186556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그림 개체 틀 5"/>
          <p:cNvSpPr/>
          <p:nvPr>
            <p:ph type="pic" sz="half" idx="21"/>
          </p:nvPr>
        </p:nvSpPr>
        <p:spPr>
          <a:xfrm>
            <a:off x="1533478" y="947752"/>
            <a:ext cx="3720527" cy="49624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235" name="그래픽 19" descr="그래픽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flipV="1">
            <a:off x="11380634" y="5242574"/>
            <a:ext cx="523141" cy="132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그래픽 20" descr="그래픽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262080" y="3556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그래픽 21" descr="그래픽 21"/>
          <p:cNvPicPr>
            <a:picLocks noChangeAspect="1"/>
          </p:cNvPicPr>
          <p:nvPr/>
        </p:nvPicPr>
        <p:blipFill>
          <a:blip r:embed="rId7">
            <a:extLst/>
          </a:blip>
          <a:srcRect l="87434" t="0" r="0" b="29953"/>
          <a:stretch>
            <a:fillRect/>
          </a:stretch>
        </p:blipFill>
        <p:spPr>
          <a:xfrm flipH="1" rot="5400000">
            <a:off x="691872" y="261238"/>
            <a:ext cx="65739" cy="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그래픽 14" descr="그래픽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80" y="355600"/>
            <a:ext cx="523141" cy="1321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그래픽 15" descr="그래픽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10017824" y="6420722"/>
            <a:ext cx="1885951" cy="14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그래픽 16" descr="그래픽 16"/>
          <p:cNvPicPr>
            <a:picLocks noChangeAspect="1"/>
          </p:cNvPicPr>
          <p:nvPr/>
        </p:nvPicPr>
        <p:blipFill>
          <a:blip r:embed="rId4">
            <a:extLst/>
          </a:blip>
          <a:srcRect l="87434" t="0" r="0" b="29953"/>
          <a:stretch>
            <a:fillRect/>
          </a:stretch>
        </p:blipFill>
        <p:spPr>
          <a:xfrm flipH="1" rot="16200000">
            <a:off x="11408244" y="5732636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2021352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21" descr="그림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25901" y="155792"/>
            <a:ext cx="3731123" cy="3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그림 개체 틀 8"/>
          <p:cNvSpPr/>
          <p:nvPr>
            <p:ph type="pic" sz="half" idx="21"/>
          </p:nvPr>
        </p:nvSpPr>
        <p:spPr>
          <a:xfrm>
            <a:off x="1796206" y="1325443"/>
            <a:ext cx="5209433" cy="32227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11" descr="그래픽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2374217" y="4621757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그래픽 12" descr="그래픽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4103" y="334482"/>
            <a:ext cx="523141" cy="132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3731122" cy="373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그림 18" descr="그림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6726" y="5362726"/>
            <a:ext cx="1495274" cy="1495274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10326438" y="3126877"/>
            <a:ext cx="186556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그림 20" descr="그림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2082800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그래픽 8" descr="그래픽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9675813" y="4818200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그래픽 9" descr="그래픽 9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8548765" y="5834757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그래픽 4" descr="그래픽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380" y="409236"/>
            <a:ext cx="523141" cy="1321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40837"/>
            <a:ext cx="2817162" cy="281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그림 12" descr="그림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937" y="5729937"/>
            <a:ext cx="1128063" cy="112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그래픽 13" descr="그래픽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10247313" y="4881700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그래픽 14" descr="그래픽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9130" y="148276"/>
            <a:ext cx="553073" cy="1396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그래픽 15" descr="그래픽 15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9120265" y="5898258"/>
            <a:ext cx="65739" cy="9253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본문 첫 번째 줄…"/>
          <p:cNvSpPr txBox="1"/>
          <p:nvPr>
            <p:ph type="body" sz="quarter" idx="1"/>
          </p:nvPr>
        </p:nvSpPr>
        <p:spPr>
          <a:xfrm>
            <a:off x="839788" y="1382702"/>
            <a:ext cx="10515599" cy="347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buSzTx/>
              <a:buFontTx/>
              <a:buNone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  <a:lvl2pPr marL="647700" indent="-1905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2pPr>
            <a:lvl3pPr marL="1143000" indent="-2286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3pPr>
            <a:lvl4pPr marL="1625600" indent="-2540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4pPr>
            <a:lvl5pPr marL="2082800" indent="-2540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83" name="제목 텍스트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본문 첫 번째 줄…"/>
          <p:cNvSpPr txBox="1"/>
          <p:nvPr>
            <p:ph type="body" idx="1"/>
          </p:nvPr>
        </p:nvSpPr>
        <p:spPr>
          <a:xfrm>
            <a:off x="838200" y="1896218"/>
            <a:ext cx="10515600" cy="42807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50000"/>
              </a:lnSpc>
              <a:defRPr>
                <a:solidFill>
                  <a:srgbClr val="FFFFFF"/>
                </a:solidFill>
              </a:defRPr>
            </a:lvl1pPr>
            <a:lvl2pPr>
              <a:lnSpc>
                <a:spcPct val="150000"/>
              </a:lnSpc>
              <a:defRPr>
                <a:solidFill>
                  <a:srgbClr val="FFFFFF"/>
                </a:solidFill>
              </a:defRPr>
            </a:lvl2pPr>
            <a:lvl3pPr>
              <a:lnSpc>
                <a:spcPct val="150000"/>
              </a:lnSpc>
              <a:defRPr>
                <a:solidFill>
                  <a:srgbClr val="FFFFFF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FFFFFF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292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그림 17" descr="그림 17"/>
          <p:cNvPicPr>
            <a:picLocks noChangeAspect="1"/>
          </p:cNvPicPr>
          <p:nvPr/>
        </p:nvPicPr>
        <p:blipFill>
          <a:blip r:embed="rId3">
            <a:extLst/>
          </a:blip>
          <a:srcRect l="0" t="50000" r="0" b="0"/>
          <a:stretch>
            <a:fillRect/>
          </a:stretch>
        </p:blipFill>
        <p:spPr>
          <a:xfrm>
            <a:off x="8460878" y="-2"/>
            <a:ext cx="3731122" cy="186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그래픽 18" descr="그래픽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>
            <a:off x="11076806" y="575195"/>
            <a:ext cx="523141" cy="1321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텍스트 개체 틀 4"/>
          <p:cNvSpPr/>
          <p:nvPr>
            <p:ph type="body" sz="quarter" idx="2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ctr">
              <a:buSzTx/>
              <a:buFontTx/>
              <a:buNone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sp>
        <p:nvSpPr>
          <p:cNvPr id="296" name="제목 텍스트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97" name="그래픽 8"/>
          <p:cNvSpPr/>
          <p:nvPr/>
        </p:nvSpPr>
        <p:spPr>
          <a:xfrm>
            <a:off x="309709" y="2427"/>
            <a:ext cx="279918" cy="147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9544"/>
                </a:lnTo>
                <a:cubicBezTo>
                  <a:pt x="21600" y="20678"/>
                  <a:pt x="16756" y="21600"/>
                  <a:pt x="10800" y="21600"/>
                </a:cubicBezTo>
                <a:cubicBezTo>
                  <a:pt x="4844" y="21600"/>
                  <a:pt x="0" y="20678"/>
                  <a:pt x="0" y="19544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그림 22" descr="그림 22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10326438" y="3126877"/>
            <a:ext cx="186556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2082800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그래픽 24" descr="그래픽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9675813" y="4887474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그래픽 25" descr="그래픽 25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8548765" y="5904033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그래픽 26" descr="그래픽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380" y="409236"/>
            <a:ext cx="523141" cy="1321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본문 첫 번째 줄…"/>
          <p:cNvSpPr txBox="1"/>
          <p:nvPr>
            <p:ph type="body" sz="quarter" idx="1"/>
          </p:nvPr>
        </p:nvSpPr>
        <p:spPr>
          <a:xfrm>
            <a:off x="839788" y="1382702"/>
            <a:ext cx="10515599" cy="347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buSzTx/>
              <a:buFontTx/>
              <a:buNone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  <a:lvl2pPr marL="647700" indent="-1905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2pPr>
            <a:lvl3pPr marL="1143000" indent="-2286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3pPr>
            <a:lvl4pPr marL="1625600" indent="-2540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4pPr>
            <a:lvl5pPr marL="2082800" indent="-254000" algn="ctr">
              <a:buFontTx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1" name="제목 텍스트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12" name="직선 연결선 32"/>
          <p:cNvSpPr/>
          <p:nvPr/>
        </p:nvSpPr>
        <p:spPr>
          <a:xfrm flipH="1">
            <a:off x="6075679" y="2574350"/>
            <a:ext cx="1" cy="3684589"/>
          </a:xfrm>
          <a:prstGeom prst="line">
            <a:avLst/>
          </a:prstGeom>
          <a:ln w="28575">
            <a:solidFill>
              <a:srgbClr val="D9D9D9"/>
            </a:solidFill>
            <a:prstDash val="sysDot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텍스트 개체 틀 4"/>
          <p:cNvSpPr/>
          <p:nvPr>
            <p:ph type="body" sz="quarter" idx="21"/>
          </p:nvPr>
        </p:nvSpPr>
        <p:spPr>
          <a:xfrm>
            <a:off x="6617652" y="1918658"/>
            <a:ext cx="4737735" cy="4428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Tx/>
              <a:buFontTx/>
              <a:buNone/>
              <a:defRPr sz="2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sp>
        <p:nvSpPr>
          <p:cNvPr id="314" name="텍스트 개체 틀 2"/>
          <p:cNvSpPr/>
          <p:nvPr>
            <p:ph type="body" sz="quarter" idx="22"/>
          </p:nvPr>
        </p:nvSpPr>
        <p:spPr>
          <a:xfrm>
            <a:off x="1259840" y="1918658"/>
            <a:ext cx="4737736" cy="4428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Tx/>
              <a:buFontTx/>
              <a:buNone/>
              <a:defRPr sz="2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pic>
        <p:nvPicPr>
          <p:cNvPr id="315" name="그래픽 3" descr="그래픽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612" y="1917075"/>
            <a:ext cx="337785" cy="3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래픽 5" descr="그래픽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4426" y="1917075"/>
            <a:ext cx="337785" cy="38809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본문 첫 번째 줄…"/>
          <p:cNvSpPr txBox="1"/>
          <p:nvPr>
            <p:ph type="body" sz="half" idx="1"/>
          </p:nvPr>
        </p:nvSpPr>
        <p:spPr>
          <a:xfrm>
            <a:off x="839787" y="2479487"/>
            <a:ext cx="5157789" cy="37794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50000"/>
              </a:lnSpc>
              <a:defRPr sz="2000">
                <a:solidFill>
                  <a:srgbClr val="FFFFFF"/>
                </a:solidFill>
              </a:defRPr>
            </a:lvl1pPr>
            <a:lvl2pPr marL="647700" indent="-190500">
              <a:lnSpc>
                <a:spcPct val="150000"/>
              </a:lnSpc>
              <a:defRPr sz="2000">
                <a:solidFill>
                  <a:srgbClr val="FFFFFF"/>
                </a:solidFill>
              </a:defRPr>
            </a:lvl2pPr>
            <a:lvl3pPr marL="1143000" indent="-228600">
              <a:lnSpc>
                <a:spcPct val="150000"/>
              </a:lnSpc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150000"/>
              </a:lnSpc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150000"/>
              </a:lnSpc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5" name="직선 연결선 7"/>
          <p:cNvSpPr/>
          <p:nvPr/>
        </p:nvSpPr>
        <p:spPr>
          <a:xfrm flipH="1">
            <a:off x="6075679" y="2574350"/>
            <a:ext cx="1" cy="3684589"/>
          </a:xfrm>
          <a:prstGeom prst="line">
            <a:avLst/>
          </a:prstGeom>
          <a:ln w="28575">
            <a:solidFill>
              <a:srgbClr val="D9D9D9"/>
            </a:solidFill>
            <a:prstDash val="sysDot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텍스트 개체 틀 4"/>
          <p:cNvSpPr/>
          <p:nvPr>
            <p:ph type="body" sz="quarter" idx="2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ctr">
              <a:buSzTx/>
              <a:buFontTx/>
              <a:buNone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pic>
        <p:nvPicPr>
          <p:cNvPr id="327" name="그래픽 32" descr="그래픽 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V="1">
            <a:off x="262080" y="5242574"/>
            <a:ext cx="523141" cy="132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그래픽 33" descr="그래픽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17824" y="3556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그래픽 34" descr="그래픽 34"/>
          <p:cNvPicPr>
            <a:picLocks noChangeAspect="1"/>
          </p:cNvPicPr>
          <p:nvPr/>
        </p:nvPicPr>
        <p:blipFill>
          <a:blip r:embed="rId4">
            <a:extLst/>
          </a:blip>
          <a:srcRect l="87434" t="0" r="0" b="29953"/>
          <a:stretch>
            <a:fillRect/>
          </a:stretch>
        </p:blipFill>
        <p:spPr>
          <a:xfrm rot="16200000">
            <a:off x="11408244" y="261238"/>
            <a:ext cx="65739" cy="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그래픽 6"/>
          <p:cNvSpPr/>
          <p:nvPr/>
        </p:nvSpPr>
        <p:spPr>
          <a:xfrm>
            <a:off x="303377" y="2424"/>
            <a:ext cx="279646" cy="1469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4844" y="21600"/>
                  <a:pt x="0" y="20678"/>
                  <a:pt x="0" y="19544"/>
                </a:cubicBezTo>
                <a:lnTo>
                  <a:pt x="0" y="0"/>
                </a:lnTo>
                <a:lnTo>
                  <a:pt x="921" y="0"/>
                </a:lnTo>
                <a:lnTo>
                  <a:pt x="921" y="19544"/>
                </a:lnTo>
                <a:cubicBezTo>
                  <a:pt x="921" y="20581"/>
                  <a:pt x="5354" y="21425"/>
                  <a:pt x="10800" y="21425"/>
                </a:cubicBezTo>
                <a:cubicBezTo>
                  <a:pt x="16246" y="21425"/>
                  <a:pt x="20679" y="20581"/>
                  <a:pt x="20679" y="19544"/>
                </a:cubicBezTo>
                <a:lnTo>
                  <a:pt x="20679" y="0"/>
                </a:lnTo>
                <a:lnTo>
                  <a:pt x="21600" y="0"/>
                </a:lnTo>
                <a:lnTo>
                  <a:pt x="21600" y="19544"/>
                </a:lnTo>
                <a:cubicBezTo>
                  <a:pt x="21600" y="20678"/>
                  <a:pt x="16756" y="21600"/>
                  <a:pt x="10800" y="2160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31" name="그림 42" descr="그림 4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40900" y="4406900"/>
            <a:ext cx="2451100" cy="2451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자유형: 도형 49"/>
          <p:cNvSpPr/>
          <p:nvPr/>
        </p:nvSpPr>
        <p:spPr>
          <a:xfrm>
            <a:off x="10299700" y="6527800"/>
            <a:ext cx="18923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7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99" y="21600"/>
                </a:lnTo>
                <a:lnTo>
                  <a:pt x="0" y="18781"/>
                </a:lnTo>
                <a:cubicBezTo>
                  <a:pt x="0" y="8408"/>
                  <a:pt x="1467" y="0"/>
                  <a:pt x="3277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33" name="그래픽 50" descr="그래픽 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0" y="5371877"/>
            <a:ext cx="523141" cy="132102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제목 텍스트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35" name="텍스트 개체 틀 4"/>
          <p:cNvSpPr/>
          <p:nvPr>
            <p:ph type="body" sz="quarter" idx="22"/>
          </p:nvPr>
        </p:nvSpPr>
        <p:spPr>
          <a:xfrm>
            <a:off x="6617652" y="1918658"/>
            <a:ext cx="4737735" cy="4428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Tx/>
              <a:buFontTx/>
              <a:buNone/>
              <a:defRPr sz="2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sp>
        <p:nvSpPr>
          <p:cNvPr id="336" name="텍스트 개체 틀 2"/>
          <p:cNvSpPr/>
          <p:nvPr>
            <p:ph type="body" sz="quarter" idx="23"/>
          </p:nvPr>
        </p:nvSpPr>
        <p:spPr>
          <a:xfrm>
            <a:off x="1259840" y="1918658"/>
            <a:ext cx="4737736" cy="4428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Tx/>
              <a:buFontTx/>
              <a:buNone/>
              <a:defRPr sz="2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</a:p>
        </p:txBody>
      </p:sp>
      <p:pic>
        <p:nvPicPr>
          <p:cNvPr id="337" name="그래픽 1" descr="그래픽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612" y="1917075"/>
            <a:ext cx="337785" cy="3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그래픽 4" descr="그래픽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4426" y="1917075"/>
            <a:ext cx="337785" cy="38809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PTMON cust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그래픽 8" descr="그래픽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0977002" y="5650512"/>
            <a:ext cx="1885952" cy="14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그래픽 12" descr="그래픽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53319"/>
          <a:stretch>
            <a:fillRect/>
          </a:stretch>
        </p:blipFill>
        <p:spPr>
          <a:xfrm rot="5400000">
            <a:off x="11278637" y="273945"/>
            <a:ext cx="523142" cy="61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5017" y="3126876"/>
            <a:ext cx="3731122" cy="3731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그림 21" descr="그림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865561" cy="186556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그림 개체 틀 11"/>
          <p:cNvSpPr/>
          <p:nvPr>
            <p:ph type="pic" sz="quarter" idx="21"/>
          </p:nvPr>
        </p:nvSpPr>
        <p:spPr>
          <a:xfrm>
            <a:off x="2162026" y="1059417"/>
            <a:ext cx="2194696" cy="47618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8" name="슬라이드 번호"/>
          <p:cNvSpPr txBox="1"/>
          <p:nvPr>
            <p:ph type="sldNum" sz="quarter" idx="2"/>
          </p:nvPr>
        </p:nvSpPr>
        <p:spPr>
          <a:xfrm>
            <a:off x="0" y="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rcRect l="0" t="50000" r="0" b="0"/>
          <a:stretch>
            <a:fillRect/>
          </a:stretch>
        </p:blipFill>
        <p:spPr>
          <a:xfrm>
            <a:off x="8460878" y="-2"/>
            <a:ext cx="3731122" cy="186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그래픽 17" descr="그래픽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>
            <a:off x="11076806" y="575195"/>
            <a:ext cx="523141" cy="132102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10326438" y="3126877"/>
            <a:ext cx="186556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그림 20" descr="그림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2082800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그래픽 8" descr="그래픽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9675813" y="4818200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그래픽 9" descr="그래픽 9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8548765" y="5834757"/>
            <a:ext cx="65739" cy="92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그래픽 4" descr="그래픽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380" y="409236"/>
            <a:ext cx="523141" cy="132102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271" y="4559270"/>
            <a:ext cx="2298730" cy="22987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" name="그룹 1"/>
          <p:cNvGrpSpPr/>
          <p:nvPr/>
        </p:nvGrpSpPr>
        <p:grpSpPr>
          <a:xfrm>
            <a:off x="0" y="4559270"/>
            <a:ext cx="2298730" cy="2298730"/>
            <a:chOff x="0" y="0"/>
            <a:chExt cx="2298729" cy="2298729"/>
          </a:xfrm>
        </p:grpSpPr>
        <p:pic>
          <p:nvPicPr>
            <p:cNvPr id="61" name="그림 16" descr="그림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98730" cy="2298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그림 17" descr="그림 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98730" cy="2298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" name="그래픽 8"/>
          <p:cNvSpPr/>
          <p:nvPr/>
        </p:nvSpPr>
        <p:spPr>
          <a:xfrm>
            <a:off x="11488450" y="2427"/>
            <a:ext cx="279919" cy="147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9544"/>
                </a:lnTo>
                <a:cubicBezTo>
                  <a:pt x="21600" y="20678"/>
                  <a:pt x="16756" y="21600"/>
                  <a:pt x="10800" y="21600"/>
                </a:cubicBezTo>
                <a:cubicBezTo>
                  <a:pt x="4844" y="21600"/>
                  <a:pt x="0" y="20678"/>
                  <a:pt x="0" y="19544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65" name="그래픽 5" descr="그래픽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380" y="4536737"/>
            <a:ext cx="523141" cy="1321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그래픽 9" descr="그래픽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33000" y="190500"/>
            <a:ext cx="1885950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그래픽 10" descr="그래픽 10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11423419" y="96138"/>
            <a:ext cx="65739" cy="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1036300" y="0"/>
            <a:ext cx="1155700" cy="11557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자유형: 도형 14"/>
          <p:cNvSpPr/>
          <p:nvPr/>
        </p:nvSpPr>
        <p:spPr>
          <a:xfrm>
            <a:off x="10299700" y="6527800"/>
            <a:ext cx="18923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7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99" y="21600"/>
                </a:lnTo>
                <a:lnTo>
                  <a:pt x="0" y="18781"/>
                </a:lnTo>
                <a:cubicBezTo>
                  <a:pt x="0" y="8408"/>
                  <a:pt x="1467" y="0"/>
                  <a:pt x="3277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7" name="그래픽 11" descr="그래픽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0" y="5371877"/>
            <a:ext cx="523141" cy="1321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3822" y="4559270"/>
            <a:ext cx="2298730" cy="22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그림 12" descr="그림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298730" cy="22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그림 13" descr="그림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93271" y="0"/>
            <a:ext cx="2298730" cy="229873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그림 개체 틀 4"/>
          <p:cNvSpPr/>
          <p:nvPr>
            <p:ph type="pic" sz="half" idx="21"/>
          </p:nvPr>
        </p:nvSpPr>
        <p:spPr>
          <a:xfrm>
            <a:off x="749300" y="787400"/>
            <a:ext cx="4597400" cy="5283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12" descr="그림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271" y="0"/>
            <a:ext cx="2298730" cy="229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그림 13" descr="그림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574682" y="574682"/>
            <a:ext cx="2298731" cy="114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그래픽 7" descr="그래픽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525" y="4445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그래픽 8" descr="그래픽 8"/>
          <p:cNvPicPr>
            <a:picLocks noChangeAspect="1"/>
          </p:cNvPicPr>
          <p:nvPr/>
        </p:nvPicPr>
        <p:blipFill>
          <a:blip r:embed="rId5">
            <a:extLst/>
          </a:blip>
          <a:srcRect l="87434" t="0" r="0" b="29953"/>
          <a:stretch>
            <a:fillRect/>
          </a:stretch>
        </p:blipFill>
        <p:spPr>
          <a:xfrm rot="16200000">
            <a:off x="1641944" y="350138"/>
            <a:ext cx="65739" cy="92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그래픽 9" descr="그래픽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0947400" y="5625877"/>
            <a:ext cx="523141" cy="1321024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10326438" y="1563438"/>
            <a:ext cx="186556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그림 12" descr="그림 12"/>
          <p:cNvPicPr>
            <a:picLocks noChangeAspect="1"/>
          </p:cNvPicPr>
          <p:nvPr/>
        </p:nvPicPr>
        <p:blipFill>
          <a:blip r:embed="rId3">
            <a:extLst/>
          </a:blip>
          <a:srcRect l="50000" t="0" r="0" b="0"/>
          <a:stretch>
            <a:fillRect/>
          </a:stretch>
        </p:blipFill>
        <p:spPr>
          <a:xfrm>
            <a:off x="-2" y="1563438"/>
            <a:ext cx="186556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그래픽 9" descr="그래픽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 rot="5400000">
            <a:off x="823688" y="5530737"/>
            <a:ext cx="523141" cy="132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그래픽 21" descr="그래픽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 rot="5400000">
            <a:off x="10845172" y="6238"/>
            <a:ext cx="523141" cy="132102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3000" y="0"/>
            <a:ext cx="2389000" cy="238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그림 20" descr="그림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1500" y="2175380"/>
            <a:ext cx="2389000" cy="23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그림 23" descr="그림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91500"/>
            <a:ext cx="2389000" cy="238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그림 개체 틀 4"/>
          <p:cNvSpPr/>
          <p:nvPr>
            <p:ph type="pic" sz="quarter" idx="21"/>
          </p:nvPr>
        </p:nvSpPr>
        <p:spPr>
          <a:xfrm>
            <a:off x="1201519" y="2286000"/>
            <a:ext cx="2160969" cy="2167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6" name="그림 개체 틀 4"/>
          <p:cNvSpPr/>
          <p:nvPr>
            <p:ph type="pic" sz="quarter" idx="22"/>
          </p:nvPr>
        </p:nvSpPr>
        <p:spPr>
          <a:xfrm>
            <a:off x="3744183" y="2286000"/>
            <a:ext cx="2160969" cy="2167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7" name="그림 개체 틀 4"/>
          <p:cNvSpPr/>
          <p:nvPr>
            <p:ph type="pic" sz="quarter" idx="23"/>
          </p:nvPr>
        </p:nvSpPr>
        <p:spPr>
          <a:xfrm>
            <a:off x="6286848" y="2286000"/>
            <a:ext cx="2160968" cy="2167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8" name="그림 개체 틀 4"/>
          <p:cNvSpPr/>
          <p:nvPr>
            <p:ph type="pic" sz="quarter" idx="24"/>
          </p:nvPr>
        </p:nvSpPr>
        <p:spPr>
          <a:xfrm>
            <a:off x="8829512" y="2286000"/>
            <a:ext cx="2160969" cy="2167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9" name="자유형: 도형 8"/>
          <p:cNvSpPr/>
          <p:nvPr/>
        </p:nvSpPr>
        <p:spPr>
          <a:xfrm>
            <a:off x="11090022" y="6334859"/>
            <a:ext cx="1101979" cy="523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5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4591" y="0"/>
                  <a:pt x="10254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20" name="그래픽 9" descr="그래픽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565702" y="5960610"/>
            <a:ext cx="360730" cy="91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그래픽 10" descr="그래픽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92739" y="3247289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그래픽 14" descr="그래픽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1525" y="444500"/>
            <a:ext cx="1885951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그래픽 15" descr="그래픽 15"/>
          <p:cNvPicPr>
            <a:picLocks noChangeAspect="1"/>
          </p:cNvPicPr>
          <p:nvPr/>
        </p:nvPicPr>
        <p:blipFill>
          <a:blip r:embed="rId8">
            <a:extLst/>
          </a:blip>
          <a:srcRect l="87434" t="0" r="0" b="29953"/>
          <a:stretch>
            <a:fillRect/>
          </a:stretch>
        </p:blipFill>
        <p:spPr>
          <a:xfrm rot="16200000">
            <a:off x="1641944" y="350138"/>
            <a:ext cx="65739" cy="92532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Relationship Id="rId22" Type="http://schemas.openxmlformats.org/officeDocument/2006/relationships/slideLayout" Target="../slideLayouts/slideLayout14.xml"/><Relationship Id="rId23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17.xml"/><Relationship Id="rId26" Type="http://schemas.openxmlformats.org/officeDocument/2006/relationships/slideLayout" Target="../slideLayouts/slideLayout18.xml"/><Relationship Id="rId27" Type="http://schemas.openxmlformats.org/officeDocument/2006/relationships/slideLayout" Target="../slideLayouts/slideLayout19.xml"/><Relationship Id="rId28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1.xml"/><Relationship Id="rId3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C11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9424" y="4085423"/>
            <a:ext cx="2772576" cy="27725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직사각형 21"/>
          <p:cNvSpPr/>
          <p:nvPr/>
        </p:nvSpPr>
        <p:spPr>
          <a:xfrm>
            <a:off x="0" y="6096000"/>
            <a:ext cx="2667000" cy="31750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" name="그래픽 26" descr="그래픽 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906653" y="5697058"/>
            <a:ext cx="523141" cy="1321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래픽 29" descr="그래픽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41939" y="3021554"/>
            <a:ext cx="142876" cy="337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그림 28" descr="그림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10060216" y="0"/>
            <a:ext cx="2131785" cy="2131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래픽 30" descr="그래픽 3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9709150" y="444500"/>
            <a:ext cx="1885950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래픽 32" descr="그래픽 32"/>
          <p:cNvPicPr>
            <a:picLocks noChangeAspect="1"/>
          </p:cNvPicPr>
          <p:nvPr/>
        </p:nvPicPr>
        <p:blipFill>
          <a:blip r:embed="rId3">
            <a:extLst/>
          </a:blip>
          <a:srcRect l="87434" t="0" r="0" b="29953"/>
          <a:stretch>
            <a:fillRect/>
          </a:stretch>
        </p:blipFill>
        <p:spPr>
          <a:xfrm flipH="1" rot="5400000">
            <a:off x="10138942" y="350138"/>
            <a:ext cx="65739" cy="92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23" descr="그림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0" y="0"/>
            <a:ext cx="3731122" cy="373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그림 35" descr="그림 3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6067" y="4085425"/>
            <a:ext cx="1074866" cy="107486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제목 텍스트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2" r:id="rId32"/>
    <p:sldLayoutId id="2147483673" r:id="rId33"/>
    <p:sldLayoutId id="2147483674" r:id="rId34"/>
    <p:sldLayoutId id="2147483675" r:id="rId3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HS봄바람체 3.0 Regular"/>
          <a:ea typeface="HS봄바람체 3.0 Regular"/>
          <a:cs typeface="HS봄바람체 3.0 Regular"/>
          <a:sym typeface="HS봄바람체 3.0 Regular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HS봄바람체 3.0 Thin "/>
          <a:ea typeface="HS봄바람체 3.0 Thin "/>
          <a:cs typeface="HS봄바람체 3.0 Thin "/>
          <a:sym typeface="HS봄바람체 3.0 Thin 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S봄바람체 3.0 Thin 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1.bmp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1.bmp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hyperlink" Target="http://34.28.223.101:8005/" TargetMode="External"/><Relationship Id="rId5" Type="http://schemas.openxmlformats.org/officeDocument/2006/relationships/image" Target="../media/image1.bmp"/><Relationship Id="rId6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3" Type="http://schemas.openxmlformats.org/officeDocument/2006/relationships/image" Target="../media/image1.bmp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bmp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hyperlink" Target="http://34.28.223.101:8005/" TargetMode="External"/><Relationship Id="rId5" Type="http://schemas.openxmlformats.org/officeDocument/2006/relationships/image" Target="../media/image1.bmp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Box 9"/>
          <p:cNvSpPr txBox="1"/>
          <p:nvPr/>
        </p:nvSpPr>
        <p:spPr>
          <a:xfrm>
            <a:off x="2017896" y="1851090"/>
            <a:ext cx="815620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Pick Plate</a:t>
            </a:r>
          </a:p>
        </p:txBody>
      </p:sp>
      <p:sp>
        <p:nvSpPr>
          <p:cNvPr id="368" name="TextBox 14"/>
          <p:cNvSpPr txBox="1"/>
          <p:nvPr/>
        </p:nvSpPr>
        <p:spPr>
          <a:xfrm>
            <a:off x="2915920" y="3088412"/>
            <a:ext cx="6360161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b="1" sz="3200">
                <a:solidFill>
                  <a:srgbClr val="ECBF98"/>
                </a:solidFill>
              </a:defRPr>
            </a:pPr>
            <a:r>
              <a:t>AI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스마트 메뉴 시스템</a:t>
            </a:r>
          </a:p>
        </p:txBody>
      </p:sp>
      <p:sp>
        <p:nvSpPr>
          <p:cNvPr id="369" name="TextBox 16"/>
          <p:cNvSpPr txBox="1"/>
          <p:nvPr/>
        </p:nvSpPr>
        <p:spPr>
          <a:xfrm>
            <a:off x="3961682" y="4251217"/>
            <a:ext cx="426863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고급 프로젝트 </a:t>
            </a:r>
            <a:r>
              <a:t>/  2025. 12. 05</a:t>
            </a:r>
          </a:p>
        </p:txBody>
      </p:sp>
      <p:sp>
        <p:nvSpPr>
          <p:cNvPr id="370" name="TextBox 1"/>
          <p:cNvSpPr txBox="1"/>
          <p:nvPr/>
        </p:nvSpPr>
        <p:spPr>
          <a:xfrm>
            <a:off x="3961682" y="4796278"/>
            <a:ext cx="426863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>
                <a:solidFill>
                  <a:srgbClr val="F9DDD7"/>
                </a:solidFill>
              </a:defRPr>
            </a:pPr>
            <a:r>
              <a:t>1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팀  </a:t>
            </a:r>
            <a:r>
              <a:t>-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지민종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노준혁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김지영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Box 46"/>
          <p:cNvSpPr txBox="1"/>
          <p:nvPr/>
        </p:nvSpPr>
        <p:spPr>
          <a:xfrm>
            <a:off x="3487419" y="2703308"/>
            <a:ext cx="5217162" cy="80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스크린샷 및 기능 설명</a:t>
            </a:r>
          </a:p>
        </p:txBody>
      </p:sp>
      <p:sp>
        <p:nvSpPr>
          <p:cNvPr id="500" name="앱은 95%의 디자인과 5%의 기능…"/>
          <p:cNvSpPr txBox="1"/>
          <p:nvPr/>
        </p:nvSpPr>
        <p:spPr>
          <a:xfrm>
            <a:off x="4069922" y="3844422"/>
            <a:ext cx="4052153" cy="81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앱은 95%의 디자인과 5%의 기능</a:t>
            </a:r>
            <a:endParaRPr sz="16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App Design</a:t>
            </a:r>
            <a:r>
              <a:rPr sz="1600">
                <a:solidFill>
                  <a:srgbClr val="F9D4D4"/>
                </a:solidFill>
              </a:rPr>
              <a:t>(Color Palette, UI Layout)</a:t>
            </a:r>
            <a:r>
              <a:rPr sz="16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텍스트 개체 틀 1"/>
          <p:cNvSpPr txBox="1"/>
          <p:nvPr>
            <p:ph type="body" sz="quarter" idx="1"/>
          </p:nvPr>
        </p:nvSpPr>
        <p:spPr>
          <a:xfrm>
            <a:off x="3129696" y="1382702"/>
            <a:ext cx="5935784" cy="669123"/>
          </a:xfrm>
          <a:prstGeom prst="rect">
            <a:avLst/>
          </a:prstGeom>
        </p:spPr>
        <p:txBody>
          <a:bodyPr/>
          <a:lstStyle/>
          <a:p>
            <a:pPr marL="231457" indent="-231457" algn="l" defTabSz="740663">
              <a:spcBef>
                <a:spcPts val="800"/>
              </a:spcBef>
              <a:buSzPct val="100000"/>
              <a:buFont typeface="Arial"/>
              <a:buChar char="•"/>
              <a:defRPr sz="1620"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App Design</a:t>
            </a:r>
            <a:r>
              <a:rPr sz="1296">
                <a:solidFill>
                  <a:srgbClr val="F9D4D4"/>
                </a:solidFill>
              </a:rPr>
              <a:t>(Color Palette, UI Layout)</a:t>
            </a:r>
            <a:r>
              <a:rPr sz="1296"/>
              <a:t> </a:t>
            </a:r>
            <a:r>
              <a:t>은 배제하고 개발 진행</a:t>
            </a:r>
          </a:p>
          <a:p>
            <a:pPr marL="231457" indent="-231457" algn="l" defTabSz="740663">
              <a:spcBef>
                <a:spcPts val="800"/>
              </a:spcBef>
              <a:buSzPct val="100000"/>
              <a:buFont typeface="Arial"/>
              <a:buChar char="•"/>
              <a:defRPr sz="1620"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App User Target - </a:t>
            </a:r>
            <a:r>
              <a:t>사장님</a:t>
            </a:r>
          </a:p>
        </p:txBody>
      </p:sp>
      <p:sp>
        <p:nvSpPr>
          <p:cNvPr id="503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스크린샷 </a:t>
            </a:r>
            <a:r>
              <a:t>&amp; </a:t>
            </a:r>
            <a:r>
              <a:t>기능 설명</a:t>
            </a:r>
          </a:p>
        </p:txBody>
      </p:sp>
      <p:pic>
        <p:nvPicPr>
          <p:cNvPr id="504" name="내용 개체 틀 5" descr="내용 개체 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831" y="2203468"/>
            <a:ext cx="8020338" cy="4281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Box 17"/>
          <p:cNvSpPr txBox="1"/>
          <p:nvPr/>
        </p:nvSpPr>
        <p:spPr>
          <a:xfrm>
            <a:off x="6705038" y="1058863"/>
            <a:ext cx="4478521" cy="111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2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로그인 </a:t>
            </a:r>
            <a:r>
              <a:t>&amp; ID </a:t>
            </a:r>
            <a:r>
              <a:t>발급</a:t>
            </a:r>
            <a:br/>
            <a:r>
              <a:rPr>
                <a:solidFill>
                  <a:srgbClr val="ECBF98"/>
                </a:solidFill>
              </a:rPr>
              <a:t>(</a:t>
            </a:r>
            <a:r>
              <a:rPr>
                <a:solidFill>
                  <a:srgbClr val="ECBF98"/>
                </a:solidFill>
              </a:rPr>
              <a:t>스토어 생성</a:t>
            </a:r>
            <a:r>
              <a:rPr>
                <a:solidFill>
                  <a:srgbClr val="ECBF98"/>
                </a:solidFill>
              </a:rPr>
              <a:t>)</a:t>
            </a:r>
          </a:p>
        </p:txBody>
      </p:sp>
      <p:sp>
        <p:nvSpPr>
          <p:cNvPr id="507" name="TextBox 18"/>
          <p:cNvSpPr txBox="1"/>
          <p:nvPr/>
        </p:nvSpPr>
        <p:spPr>
          <a:xfrm>
            <a:off x="6705038" y="2474892"/>
            <a:ext cx="4567731" cy="285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운영중인 매장에 대한 기본적인 정보</a:t>
            </a: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매장 이름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주소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연락처 등</a:t>
            </a:r>
            <a:r>
              <a:t>..)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을 입력하여 </a:t>
            </a:r>
            <a:r>
              <a:rPr>
                <a:solidFill>
                  <a:srgbClr val="F9D4D4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rPr>
              <a:t>StoreID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를 발급 받는다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해당 매장 </a:t>
            </a:r>
            <a:r>
              <a:t>ID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를 통해 로그인한다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</a:defRPr>
            </a:pPr>
            <a:r>
              <a:t>⚠️ 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인증 </a:t>
            </a:r>
            <a:r>
              <a:t>/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소셜 로그인 구현 </a:t>
            </a:r>
            <a:r>
              <a:t>X</a:t>
            </a:r>
          </a:p>
        </p:txBody>
      </p:sp>
      <p:pic>
        <p:nvPicPr>
          <p:cNvPr id="508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80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그림 개체 틀 21"/>
          <p:cNvGrpSpPr/>
          <p:nvPr/>
        </p:nvGrpSpPr>
        <p:grpSpPr>
          <a:xfrm>
            <a:off x="1158875" y="1058862"/>
            <a:ext cx="2193925" cy="4762501"/>
            <a:chOff x="0" y="0"/>
            <a:chExt cx="2193925" cy="4762500"/>
          </a:xfrm>
        </p:grpSpPr>
        <p:sp>
          <p:nvSpPr>
            <p:cNvPr id="509" name="직사각형"/>
            <p:cNvSpPr/>
            <p:nvPr/>
          </p:nvSpPr>
          <p:spPr>
            <a:xfrm>
              <a:off x="0" y="0"/>
              <a:ext cx="2193925" cy="47625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10" name="image35.png" descr="image3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5" t="0" r="65" b="0"/>
            <a:stretch>
              <a:fillRect/>
            </a:stretch>
          </p:blipFill>
          <p:spPr>
            <a:xfrm>
              <a:off x="-1" y="0"/>
              <a:ext cx="2193927" cy="476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2" name="그림 20" descr="그림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1782" y="1046718"/>
            <a:ext cx="1108543" cy="181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661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그림 개체 틀 2"/>
          <p:cNvGrpSpPr/>
          <p:nvPr/>
        </p:nvGrpSpPr>
        <p:grpSpPr>
          <a:xfrm>
            <a:off x="3988899" y="1059418"/>
            <a:ext cx="2194720" cy="4761848"/>
            <a:chOff x="0" y="0"/>
            <a:chExt cx="2194718" cy="4761846"/>
          </a:xfrm>
        </p:grpSpPr>
        <p:sp>
          <p:nvSpPr>
            <p:cNvPr id="514" name="도형"/>
            <p:cNvSpPr/>
            <p:nvPr/>
          </p:nvSpPr>
          <p:spPr>
            <a:xfrm>
              <a:off x="-1" y="0"/>
              <a:ext cx="2194695" cy="4761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07"/>
                  </a:moveTo>
                  <a:lnTo>
                    <a:pt x="0" y="1407"/>
                  </a:lnTo>
                  <a:cubicBezTo>
                    <a:pt x="0" y="630"/>
                    <a:pt x="1367" y="0"/>
                    <a:pt x="3054" y="0"/>
                  </a:cubicBezTo>
                  <a:lnTo>
                    <a:pt x="18546" y="0"/>
                  </a:lnTo>
                  <a:lnTo>
                    <a:pt x="18546" y="0"/>
                  </a:lnTo>
                  <a:cubicBezTo>
                    <a:pt x="20233" y="0"/>
                    <a:pt x="21600" y="630"/>
                    <a:pt x="21600" y="1407"/>
                  </a:cubicBezTo>
                  <a:lnTo>
                    <a:pt x="21600" y="20193"/>
                  </a:lnTo>
                  <a:lnTo>
                    <a:pt x="21600" y="20193"/>
                  </a:lnTo>
                  <a:cubicBezTo>
                    <a:pt x="21600" y="20970"/>
                    <a:pt x="20233" y="21600"/>
                    <a:pt x="18546" y="21600"/>
                  </a:cubicBezTo>
                  <a:lnTo>
                    <a:pt x="3054" y="21600"/>
                  </a:lnTo>
                  <a:lnTo>
                    <a:pt x="3054" y="21600"/>
                  </a:lnTo>
                  <a:cubicBezTo>
                    <a:pt x="1367" y="21600"/>
                    <a:pt x="0" y="20970"/>
                    <a:pt x="0" y="20193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15" name="image37.png" descr="image3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5" t="0" r="63" b="2"/>
            <a:stretch>
              <a:fillRect/>
            </a:stretch>
          </p:blipFill>
          <p:spPr>
            <a:xfrm>
              <a:off x="0" y="0"/>
              <a:ext cx="2194719" cy="4761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54" y="0"/>
                  </a:moveTo>
                  <a:cubicBezTo>
                    <a:pt x="1368" y="0"/>
                    <a:pt x="0" y="631"/>
                    <a:pt x="0" y="1408"/>
                  </a:cubicBezTo>
                  <a:lnTo>
                    <a:pt x="0" y="20194"/>
                  </a:lnTo>
                  <a:cubicBezTo>
                    <a:pt x="0" y="20971"/>
                    <a:pt x="1368" y="21600"/>
                    <a:pt x="3054" y="21600"/>
                  </a:cubicBezTo>
                  <a:lnTo>
                    <a:pt x="18546" y="21600"/>
                  </a:lnTo>
                  <a:cubicBezTo>
                    <a:pt x="20232" y="21600"/>
                    <a:pt x="21600" y="20971"/>
                    <a:pt x="21600" y="20194"/>
                  </a:cubicBezTo>
                  <a:lnTo>
                    <a:pt x="21600" y="1408"/>
                  </a:lnTo>
                  <a:cubicBezTo>
                    <a:pt x="21600" y="631"/>
                    <a:pt x="20232" y="0"/>
                    <a:pt x="18546" y="0"/>
                  </a:cubicBezTo>
                  <a:lnTo>
                    <a:pt x="30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517" name="그림 28" descr="그림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64" y="1046718"/>
            <a:ext cx="1108544" cy="18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Box 17"/>
          <p:cNvSpPr txBox="1"/>
          <p:nvPr/>
        </p:nvSpPr>
        <p:spPr>
          <a:xfrm>
            <a:off x="6705038" y="1058862"/>
            <a:ext cx="4478521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2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메뉴판</a:t>
            </a:r>
            <a:r>
              <a:t> 생성</a:t>
            </a:r>
          </a:p>
        </p:txBody>
      </p:sp>
      <p:sp>
        <p:nvSpPr>
          <p:cNvPr id="520" name="TextBox 18"/>
          <p:cNvSpPr txBox="1"/>
          <p:nvPr/>
        </p:nvSpPr>
        <p:spPr>
          <a:xfrm>
            <a:off x="6705038" y="1643638"/>
            <a:ext cx="4681063" cy="475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상단 네비게이션 영역에서 </a:t>
            </a:r>
            <a:r>
              <a:rPr>
                <a:solidFill>
                  <a:srgbClr val="F9D4D4"/>
                </a:solidFill>
              </a:rPr>
              <a:t>+ </a:t>
            </a:r>
            <a:r>
              <a:rPr>
                <a:solidFill>
                  <a:srgbClr val="F9D4D4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버튼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을 눌러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카테고리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정보를 입력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입력된 메뉴를 확인하고 수정 및 삭제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구성이 완료되면 </a:t>
            </a:r>
            <a:r>
              <a:rPr>
                <a:solidFill>
                  <a:srgbClr val="F9D4D4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생성하기 버튼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을 통해 메뉴판을 생성 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lvl="1" marL="800100" indent="-342900">
              <a:lnSpc>
                <a:spcPct val="150000"/>
              </a:lnSpc>
              <a:buSzPct val="100000"/>
              <a:buAutoNum type="arabicParenR" startAt="1"/>
              <a:defRPr sz="2000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서비스 </a:t>
            </a:r>
            <a:r>
              <a:t>API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로 메뉴판 생성요청 </a:t>
            </a:r>
            <a:r>
              <a:t> </a:t>
            </a:r>
            <a:br/>
            <a:r>
              <a:rPr>
                <a:latin typeface="Cambria"/>
                <a:ea typeface="Cambria"/>
                <a:cs typeface="Cambria"/>
                <a:sym typeface="Cambria"/>
              </a:rPr>
              <a:t>→</a:t>
            </a:r>
            <a:r>
              <a:t> </a:t>
            </a:r>
            <a:r>
              <a:t>ML API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에 전달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lvl="1" marL="800100" indent="-342900">
              <a:lnSpc>
                <a:spcPct val="150000"/>
              </a:lnSpc>
              <a:buSzPct val="100000"/>
              <a:buAutoNum type="arabicParenR" startAt="1"/>
              <a:defRPr sz="2000">
                <a:solidFill>
                  <a:srgbClr val="ECBF98"/>
                </a:solidFill>
              </a:defRPr>
            </a:pPr>
            <a:r>
              <a:t>ML API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로 부터 생성 완료 응답이 오기 전 까지 메뉴판 생성은 보류</a:t>
            </a:r>
            <a:r>
              <a:t>(Pending)</a:t>
            </a:r>
          </a:p>
        </p:txBody>
      </p:sp>
      <p:pic>
        <p:nvPicPr>
          <p:cNvPr id="521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80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4" name="그림 개체 틀 21"/>
          <p:cNvGrpSpPr/>
          <p:nvPr/>
        </p:nvGrpSpPr>
        <p:grpSpPr>
          <a:xfrm>
            <a:off x="1158875" y="1058862"/>
            <a:ext cx="2193925" cy="4762501"/>
            <a:chOff x="0" y="0"/>
            <a:chExt cx="2193925" cy="4762500"/>
          </a:xfrm>
        </p:grpSpPr>
        <p:sp>
          <p:nvSpPr>
            <p:cNvPr id="522" name="직사각형"/>
            <p:cNvSpPr/>
            <p:nvPr/>
          </p:nvSpPr>
          <p:spPr>
            <a:xfrm>
              <a:off x="0" y="0"/>
              <a:ext cx="2193925" cy="47625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23" name="image38.png" descr="image38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65" t="0" r="165" b="0"/>
            <a:stretch>
              <a:fillRect/>
            </a:stretch>
          </p:blipFill>
          <p:spPr>
            <a:xfrm>
              <a:off x="0" y="0"/>
              <a:ext cx="2193925" cy="476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5" name="그림 20" descr="그림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1782" y="1046718"/>
            <a:ext cx="1108543" cy="181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661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9" name="그림 개체 틀 2"/>
          <p:cNvGrpSpPr/>
          <p:nvPr/>
        </p:nvGrpSpPr>
        <p:grpSpPr>
          <a:xfrm>
            <a:off x="3988899" y="1059418"/>
            <a:ext cx="2194720" cy="4761848"/>
            <a:chOff x="0" y="0"/>
            <a:chExt cx="2194718" cy="4761846"/>
          </a:xfrm>
        </p:grpSpPr>
        <p:sp>
          <p:nvSpPr>
            <p:cNvPr id="527" name="도형"/>
            <p:cNvSpPr/>
            <p:nvPr/>
          </p:nvSpPr>
          <p:spPr>
            <a:xfrm>
              <a:off x="-1" y="0"/>
              <a:ext cx="2194695" cy="4761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07"/>
                  </a:moveTo>
                  <a:lnTo>
                    <a:pt x="0" y="1407"/>
                  </a:lnTo>
                  <a:cubicBezTo>
                    <a:pt x="0" y="630"/>
                    <a:pt x="1367" y="0"/>
                    <a:pt x="3054" y="0"/>
                  </a:cubicBezTo>
                  <a:lnTo>
                    <a:pt x="18546" y="0"/>
                  </a:lnTo>
                  <a:lnTo>
                    <a:pt x="18546" y="0"/>
                  </a:lnTo>
                  <a:cubicBezTo>
                    <a:pt x="20233" y="0"/>
                    <a:pt x="21600" y="630"/>
                    <a:pt x="21600" y="1407"/>
                  </a:cubicBezTo>
                  <a:lnTo>
                    <a:pt x="21600" y="20193"/>
                  </a:lnTo>
                  <a:lnTo>
                    <a:pt x="21600" y="20193"/>
                  </a:lnTo>
                  <a:cubicBezTo>
                    <a:pt x="21600" y="20970"/>
                    <a:pt x="20233" y="21600"/>
                    <a:pt x="18546" y="21600"/>
                  </a:cubicBezTo>
                  <a:lnTo>
                    <a:pt x="3054" y="21600"/>
                  </a:lnTo>
                  <a:lnTo>
                    <a:pt x="3054" y="21600"/>
                  </a:lnTo>
                  <a:cubicBezTo>
                    <a:pt x="1367" y="21600"/>
                    <a:pt x="0" y="20970"/>
                    <a:pt x="0" y="20193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28" name="image39.png" descr="image39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1" t="0" r="139" b="2"/>
            <a:stretch>
              <a:fillRect/>
            </a:stretch>
          </p:blipFill>
          <p:spPr>
            <a:xfrm>
              <a:off x="-1" y="0"/>
              <a:ext cx="2194720" cy="4761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54" y="0"/>
                  </a:moveTo>
                  <a:cubicBezTo>
                    <a:pt x="1368" y="0"/>
                    <a:pt x="0" y="631"/>
                    <a:pt x="0" y="1408"/>
                  </a:cubicBezTo>
                  <a:lnTo>
                    <a:pt x="0" y="20194"/>
                  </a:lnTo>
                  <a:cubicBezTo>
                    <a:pt x="0" y="20971"/>
                    <a:pt x="1368" y="21600"/>
                    <a:pt x="3054" y="21600"/>
                  </a:cubicBezTo>
                  <a:lnTo>
                    <a:pt x="18546" y="21600"/>
                  </a:lnTo>
                  <a:cubicBezTo>
                    <a:pt x="20232" y="21600"/>
                    <a:pt x="21600" y="20971"/>
                    <a:pt x="21600" y="20194"/>
                  </a:cubicBezTo>
                  <a:lnTo>
                    <a:pt x="21600" y="1408"/>
                  </a:lnTo>
                  <a:cubicBezTo>
                    <a:pt x="21600" y="631"/>
                    <a:pt x="20232" y="0"/>
                    <a:pt x="18546" y="0"/>
                  </a:cubicBezTo>
                  <a:lnTo>
                    <a:pt x="30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530" name="그림 28" descr="그림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64" y="1046718"/>
            <a:ext cx="1108544" cy="18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Box 17"/>
          <p:cNvSpPr txBox="1"/>
          <p:nvPr/>
        </p:nvSpPr>
        <p:spPr>
          <a:xfrm>
            <a:off x="6705038" y="1058863"/>
            <a:ext cx="4478521" cy="111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32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메뉴판 조회 및 </a:t>
            </a:r>
            <a:br/>
            <a:r>
              <a:t>QR 코드 확인</a:t>
            </a:r>
          </a:p>
        </p:txBody>
      </p:sp>
      <p:sp>
        <p:nvSpPr>
          <p:cNvPr id="533" name="TextBox 18"/>
          <p:cNvSpPr txBox="1"/>
          <p:nvPr/>
        </p:nvSpPr>
        <p:spPr>
          <a:xfrm>
            <a:off x="6705037" y="2234652"/>
            <a:ext cx="4814473" cy="377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웹에 게시된 메뉴판을 간략하게 확인 할 수 있는 페이지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웹 </a:t>
            </a:r>
            <a:r>
              <a:rPr>
                <a:latin typeface="HS봄바람체 3.0 Thin "/>
                <a:ea typeface="HS봄바람체 3.0 Thin "/>
                <a:cs typeface="HS봄바람체 3.0 Thin "/>
                <a:sym typeface="HS봄바람체 3.0 Thin "/>
              </a:rPr>
              <a:t>URL</a:t>
            </a:r>
            <a:r>
              <a:t>이 담긴 </a:t>
            </a:r>
            <a:r>
              <a:rPr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rPr>
              <a:t>QRCode</a:t>
            </a:r>
            <a:r>
              <a:t>를 생성 및 확인 가능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미흡한 점</a:t>
            </a:r>
          </a:p>
          <a:p>
            <a:pPr lvl="1" marL="8001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4B8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메뉴 조회 API에 메뉴판이 게시된 웹 URL 응답값 없음 (고정 URL 사용중)</a:t>
            </a:r>
          </a:p>
          <a:p>
            <a:pPr lvl="1" marL="8001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F4B8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Web으로 바로가기 버튼 구현안됨</a:t>
            </a:r>
          </a:p>
        </p:txBody>
      </p:sp>
      <p:pic>
        <p:nvPicPr>
          <p:cNvPr id="53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80" y="800100"/>
            <a:ext cx="2830796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7" name="그림 개체 틀 21"/>
          <p:cNvGrpSpPr/>
          <p:nvPr/>
        </p:nvGrpSpPr>
        <p:grpSpPr>
          <a:xfrm>
            <a:off x="1158872" y="1058862"/>
            <a:ext cx="2193929" cy="4762502"/>
            <a:chOff x="-1" y="0"/>
            <a:chExt cx="2193927" cy="4762500"/>
          </a:xfrm>
        </p:grpSpPr>
        <p:sp>
          <p:nvSpPr>
            <p:cNvPr id="535" name="직사각형"/>
            <p:cNvSpPr/>
            <p:nvPr/>
          </p:nvSpPr>
          <p:spPr>
            <a:xfrm>
              <a:off x="0" y="0"/>
              <a:ext cx="2193926" cy="476250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36" name="image27.png" descr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5" t="0" r="65" b="0"/>
            <a:stretch>
              <a:fillRect/>
            </a:stretch>
          </p:blipFill>
          <p:spPr>
            <a:xfrm>
              <a:off x="-2" y="0"/>
              <a:ext cx="2193929" cy="476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8" name="그림 20" descr="그림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1781" y="1046717"/>
            <a:ext cx="1108544" cy="181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661" y="800100"/>
            <a:ext cx="2830796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2" name="그림 개체 틀 2"/>
          <p:cNvGrpSpPr/>
          <p:nvPr/>
        </p:nvGrpSpPr>
        <p:grpSpPr>
          <a:xfrm>
            <a:off x="3988898" y="1059417"/>
            <a:ext cx="2194719" cy="4761850"/>
            <a:chOff x="0" y="0"/>
            <a:chExt cx="2194718" cy="4761849"/>
          </a:xfrm>
        </p:grpSpPr>
        <p:sp>
          <p:nvSpPr>
            <p:cNvPr id="540" name="도형"/>
            <p:cNvSpPr/>
            <p:nvPr/>
          </p:nvSpPr>
          <p:spPr>
            <a:xfrm>
              <a:off x="-2" y="0"/>
              <a:ext cx="2194698" cy="476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07"/>
                  </a:moveTo>
                  <a:cubicBezTo>
                    <a:pt x="0" y="630"/>
                    <a:pt x="1367" y="0"/>
                    <a:pt x="3054" y="0"/>
                  </a:cubicBezTo>
                  <a:lnTo>
                    <a:pt x="18546" y="0"/>
                  </a:lnTo>
                  <a:cubicBezTo>
                    <a:pt x="20233" y="0"/>
                    <a:pt x="21600" y="630"/>
                    <a:pt x="21600" y="1407"/>
                  </a:cubicBezTo>
                  <a:lnTo>
                    <a:pt x="21600" y="20193"/>
                  </a:lnTo>
                  <a:cubicBezTo>
                    <a:pt x="21600" y="20970"/>
                    <a:pt x="20233" y="21600"/>
                    <a:pt x="18546" y="21600"/>
                  </a:cubicBezTo>
                  <a:lnTo>
                    <a:pt x="3054" y="21600"/>
                  </a:lnTo>
                  <a:cubicBezTo>
                    <a:pt x="1367" y="21600"/>
                    <a:pt x="0" y="20970"/>
                    <a:pt x="0" y="20193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41" name="image28.png" descr="image28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1" t="0" r="139" b="2"/>
            <a:stretch>
              <a:fillRect/>
            </a:stretch>
          </p:blipFill>
          <p:spPr>
            <a:xfrm>
              <a:off x="-1" y="-1"/>
              <a:ext cx="2194719" cy="4761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54" y="0"/>
                  </a:moveTo>
                  <a:cubicBezTo>
                    <a:pt x="1368" y="0"/>
                    <a:pt x="0" y="631"/>
                    <a:pt x="0" y="1408"/>
                  </a:cubicBezTo>
                  <a:lnTo>
                    <a:pt x="0" y="20194"/>
                  </a:lnTo>
                  <a:cubicBezTo>
                    <a:pt x="0" y="20971"/>
                    <a:pt x="1368" y="21600"/>
                    <a:pt x="3054" y="21600"/>
                  </a:cubicBezTo>
                  <a:lnTo>
                    <a:pt x="18546" y="21600"/>
                  </a:lnTo>
                  <a:cubicBezTo>
                    <a:pt x="20232" y="21600"/>
                    <a:pt x="21600" y="20971"/>
                    <a:pt x="21600" y="20194"/>
                  </a:cubicBezTo>
                  <a:lnTo>
                    <a:pt x="21600" y="1408"/>
                  </a:lnTo>
                  <a:cubicBezTo>
                    <a:pt x="21600" y="631"/>
                    <a:pt x="20232" y="0"/>
                    <a:pt x="18546" y="0"/>
                  </a:cubicBezTo>
                  <a:lnTo>
                    <a:pt x="30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543" name="그림 28" descr="그림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2263" y="1046717"/>
            <a:ext cx="1108545" cy="18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sz="1620"/>
            </a:pPr>
            <a:r>
              <a:t>iOS </a:t>
            </a:r>
            <a:r>
              <a:t>앱 서비스를 위한 </a:t>
            </a:r>
            <a:r>
              <a:t>API</a:t>
            </a:r>
          </a:p>
        </p:txBody>
      </p:sp>
      <p:sp>
        <p:nvSpPr>
          <p:cNvPr id="546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/>
            <a:r>
              <a:t>Service API</a:t>
            </a:r>
          </a:p>
        </p:txBody>
      </p:sp>
      <p:grpSp>
        <p:nvGrpSpPr>
          <p:cNvPr id="549" name="내용 개체 틀 5"/>
          <p:cNvGrpSpPr/>
          <p:nvPr/>
        </p:nvGrpSpPr>
        <p:grpSpPr>
          <a:xfrm>
            <a:off x="2197731" y="1895475"/>
            <a:ext cx="7796536" cy="4281488"/>
            <a:chOff x="0" y="0"/>
            <a:chExt cx="7796534" cy="4281487"/>
          </a:xfrm>
        </p:grpSpPr>
        <p:sp>
          <p:nvSpPr>
            <p:cNvPr id="547" name="도형"/>
            <p:cNvSpPr/>
            <p:nvPr/>
          </p:nvSpPr>
          <p:spPr>
            <a:xfrm>
              <a:off x="-1" y="-1"/>
              <a:ext cx="7796537" cy="428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56" y="0"/>
                    <a:pt x="1019" y="0"/>
                  </a:cubicBezTo>
                  <a:lnTo>
                    <a:pt x="20581" y="0"/>
                  </a:lnTo>
                  <a:lnTo>
                    <a:pt x="20581" y="0"/>
                  </a:lnTo>
                  <a:cubicBezTo>
                    <a:pt x="21144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44" y="21600"/>
                    <a:pt x="20581" y="21600"/>
                  </a:cubicBezTo>
                  <a:lnTo>
                    <a:pt x="1019" y="21600"/>
                  </a:lnTo>
                  <a:lnTo>
                    <a:pt x="1019" y="21600"/>
                  </a:lnTo>
                  <a:cubicBezTo>
                    <a:pt x="456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48" name="image43.png" descr="image4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796535" cy="42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9" y="0"/>
                  </a:moveTo>
                  <a:cubicBezTo>
                    <a:pt x="456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456" y="21600"/>
                    <a:pt x="1019" y="21600"/>
                  </a:cubicBezTo>
                  <a:lnTo>
                    <a:pt x="20581" y="21600"/>
                  </a:lnTo>
                  <a:cubicBezTo>
                    <a:pt x="21144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144" y="0"/>
                    <a:pt x="20581" y="0"/>
                  </a:cubicBezTo>
                  <a:lnTo>
                    <a:pt x="101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/>
            <a:r>
              <a:t>DB Server</a:t>
            </a:r>
          </a:p>
        </p:txBody>
      </p:sp>
      <p:grpSp>
        <p:nvGrpSpPr>
          <p:cNvPr id="554" name="내용 개체 틀 7"/>
          <p:cNvGrpSpPr/>
          <p:nvPr/>
        </p:nvGrpSpPr>
        <p:grpSpPr>
          <a:xfrm>
            <a:off x="2694877" y="1334351"/>
            <a:ext cx="6802244" cy="5243991"/>
            <a:chOff x="0" y="0"/>
            <a:chExt cx="6802242" cy="5243989"/>
          </a:xfrm>
        </p:grpSpPr>
        <p:sp>
          <p:nvSpPr>
            <p:cNvPr id="552" name="도형"/>
            <p:cNvSpPr/>
            <p:nvPr/>
          </p:nvSpPr>
          <p:spPr>
            <a:xfrm>
              <a:off x="-1" y="-1"/>
              <a:ext cx="6802245" cy="5243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641" y="0"/>
                    <a:pt x="1431" y="0"/>
                  </a:cubicBezTo>
                  <a:lnTo>
                    <a:pt x="20169" y="0"/>
                  </a:lnTo>
                  <a:lnTo>
                    <a:pt x="20169" y="0"/>
                  </a:lnTo>
                  <a:cubicBezTo>
                    <a:pt x="2095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0959" y="21600"/>
                    <a:pt x="20169" y="21600"/>
                  </a:cubicBezTo>
                  <a:lnTo>
                    <a:pt x="1431" y="21600"/>
                  </a:lnTo>
                  <a:lnTo>
                    <a:pt x="1431" y="21600"/>
                  </a:lnTo>
                  <a:cubicBezTo>
                    <a:pt x="64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53" name="image44.jpeg" descr="image44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"/>
            <a:stretch>
              <a:fillRect/>
            </a:stretch>
          </p:blipFill>
          <p:spPr>
            <a:xfrm>
              <a:off x="0" y="0"/>
              <a:ext cx="6802243" cy="52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2" y="0"/>
                  </a:moveTo>
                  <a:cubicBezTo>
                    <a:pt x="641" y="0"/>
                    <a:pt x="0" y="832"/>
                    <a:pt x="0" y="1857"/>
                  </a:cubicBezTo>
                  <a:lnTo>
                    <a:pt x="0" y="19745"/>
                  </a:lnTo>
                  <a:cubicBezTo>
                    <a:pt x="0" y="20770"/>
                    <a:pt x="641" y="21600"/>
                    <a:pt x="1432" y="21600"/>
                  </a:cubicBezTo>
                  <a:lnTo>
                    <a:pt x="20168" y="21600"/>
                  </a:lnTo>
                  <a:cubicBezTo>
                    <a:pt x="20959" y="21600"/>
                    <a:pt x="21600" y="20770"/>
                    <a:pt x="21600" y="19745"/>
                  </a:cubicBezTo>
                  <a:lnTo>
                    <a:pt x="21600" y="1857"/>
                  </a:lnTo>
                  <a:cubicBezTo>
                    <a:pt x="21600" y="832"/>
                    <a:pt x="20959" y="0"/>
                    <a:pt x="20168" y="0"/>
                  </a:cubicBezTo>
                  <a:lnTo>
                    <a:pt x="143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557" name="화살표: 오각형 10"/>
          <p:cNvGrpSpPr/>
          <p:nvPr/>
        </p:nvGrpSpPr>
        <p:grpSpPr>
          <a:xfrm>
            <a:off x="-1" y="1680040"/>
            <a:ext cx="2408665" cy="516751"/>
            <a:chOff x="0" y="0"/>
            <a:chExt cx="2408663" cy="516749"/>
          </a:xfrm>
        </p:grpSpPr>
        <p:sp>
          <p:nvSpPr>
            <p:cNvPr id="555" name="도형"/>
            <p:cNvSpPr/>
            <p:nvPr/>
          </p:nvSpPr>
          <p:spPr>
            <a:xfrm>
              <a:off x="-1" y="0"/>
              <a:ext cx="2408665" cy="51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283" y="0"/>
                  </a:lnTo>
                  <a:lnTo>
                    <a:pt x="21600" y="10800"/>
                  </a:lnTo>
                  <a:lnTo>
                    <a:pt x="19283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56" name="ERD"/>
            <p:cNvSpPr txBox="1"/>
            <p:nvPr/>
          </p:nvSpPr>
          <p:spPr>
            <a:xfrm>
              <a:off x="45720" y="28505"/>
              <a:ext cx="2188036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ERD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그림 개체 틀 12"/>
          <p:cNvGrpSpPr/>
          <p:nvPr/>
        </p:nvGrpSpPr>
        <p:grpSpPr>
          <a:xfrm>
            <a:off x="483176" y="2193602"/>
            <a:ext cx="4195960" cy="3441182"/>
            <a:chOff x="0" y="0"/>
            <a:chExt cx="4195958" cy="3441181"/>
          </a:xfrm>
        </p:grpSpPr>
        <p:sp>
          <p:nvSpPr>
            <p:cNvPr id="559" name="도형"/>
            <p:cNvSpPr/>
            <p:nvPr/>
          </p:nvSpPr>
          <p:spPr>
            <a:xfrm>
              <a:off x="-1" y="-1"/>
              <a:ext cx="4195961" cy="3441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682" y="0"/>
                    <a:pt x="1522" y="0"/>
                  </a:cubicBezTo>
                  <a:lnTo>
                    <a:pt x="20078" y="0"/>
                  </a:lnTo>
                  <a:lnTo>
                    <a:pt x="20078" y="0"/>
                  </a:lnTo>
                  <a:cubicBezTo>
                    <a:pt x="20918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0918" y="21600"/>
                    <a:pt x="20078" y="21600"/>
                  </a:cubicBezTo>
                  <a:lnTo>
                    <a:pt x="1522" y="21600"/>
                  </a:lnTo>
                  <a:lnTo>
                    <a:pt x="1522" y="21600"/>
                  </a:lnTo>
                  <a:cubicBezTo>
                    <a:pt x="682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60" name="image44.jpeg" descr="image44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999" t="0" r="3003" b="0"/>
            <a:stretch>
              <a:fillRect/>
            </a:stretch>
          </p:blipFill>
          <p:spPr>
            <a:xfrm>
              <a:off x="0" y="0"/>
              <a:ext cx="4195763" cy="344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2" y="0"/>
                  </a:moveTo>
                  <a:cubicBezTo>
                    <a:pt x="681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681" y="21600"/>
                    <a:pt x="1522" y="21600"/>
                  </a:cubicBezTo>
                  <a:lnTo>
                    <a:pt x="20078" y="21600"/>
                  </a:lnTo>
                  <a:cubicBezTo>
                    <a:pt x="20919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0919" y="0"/>
                    <a:pt x="20078" y="0"/>
                  </a:cubicBezTo>
                  <a:lnTo>
                    <a:pt x="152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562" name="제목 2"/>
          <p:cNvSpPr txBox="1"/>
          <p:nvPr/>
        </p:nvSpPr>
        <p:spPr>
          <a:xfrm>
            <a:off x="885507" y="513833"/>
            <a:ext cx="104241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3. DB Server</a:t>
            </a:r>
          </a:p>
        </p:txBody>
      </p:sp>
      <p:grpSp>
        <p:nvGrpSpPr>
          <p:cNvPr id="565" name="사각형: 둥근 모서리 21"/>
          <p:cNvGrpSpPr/>
          <p:nvPr/>
        </p:nvGrpSpPr>
        <p:grpSpPr>
          <a:xfrm>
            <a:off x="4996877" y="2061730"/>
            <a:ext cx="3362037" cy="1815860"/>
            <a:chOff x="0" y="0"/>
            <a:chExt cx="3362035" cy="1815859"/>
          </a:xfrm>
        </p:grpSpPr>
        <p:sp>
          <p:nvSpPr>
            <p:cNvPr id="563" name="모서리가 둥근 직사각형"/>
            <p:cNvSpPr/>
            <p:nvPr/>
          </p:nvSpPr>
          <p:spPr>
            <a:xfrm>
              <a:off x="0" y="201515"/>
              <a:ext cx="3362036" cy="1412829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4" name="가게 정보 저장 (Store_id)…"/>
            <p:cNvSpPr txBox="1"/>
            <p:nvPr/>
          </p:nvSpPr>
          <p:spPr>
            <a:xfrm>
              <a:off x="119451" y="0"/>
              <a:ext cx="3123133" cy="1815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가게 정보 </a:t>
              </a:r>
              <a:r>
                <a:rPr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rPr>
                <a:t>저장 </a:t>
              </a:r>
              <a:r>
                <a:rPr>
                  <a:solidFill>
                    <a:srgbClr val="ECBF98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rPr>
                <a:t>(Store_id)</a:t>
              </a:r>
              <a:endPara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endParaR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해당 프로젝트에서는 위 테이블을 계정으로 간주</a:t>
              </a:r>
              <a:endParaRPr>
                <a:latin typeface="서울남산 장체 B"/>
                <a:ea typeface="서울남산 장체 B"/>
                <a:cs typeface="서울남산 장체 B"/>
                <a:sym typeface="서울남산 장체 B"/>
              </a:endParaRPr>
            </a:p>
          </p:txBody>
        </p:sp>
      </p:grpSp>
      <p:grpSp>
        <p:nvGrpSpPr>
          <p:cNvPr id="568" name="사각형: 둥근 모서리 22"/>
          <p:cNvGrpSpPr/>
          <p:nvPr/>
        </p:nvGrpSpPr>
        <p:grpSpPr>
          <a:xfrm>
            <a:off x="4996877" y="2144185"/>
            <a:ext cx="1182255" cy="413903"/>
            <a:chOff x="0" y="0"/>
            <a:chExt cx="1182253" cy="413902"/>
          </a:xfrm>
        </p:grpSpPr>
        <p:sp>
          <p:nvSpPr>
            <p:cNvPr id="566" name="모서리가 둥근 직사각형"/>
            <p:cNvSpPr/>
            <p:nvPr/>
          </p:nvSpPr>
          <p:spPr>
            <a:xfrm>
              <a:off x="0" y="0"/>
              <a:ext cx="1182254" cy="413903"/>
            </a:xfrm>
            <a:prstGeom prst="roundRect">
              <a:avLst>
                <a:gd name="adj" fmla="val 50000"/>
              </a:avLst>
            </a:prstGeom>
            <a:solidFill>
              <a:srgbClr val="9B72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67" name="stores"/>
            <p:cNvSpPr txBox="1"/>
            <p:nvPr/>
          </p:nvSpPr>
          <p:spPr>
            <a:xfrm>
              <a:off x="106333" y="21531"/>
              <a:ext cx="9695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stores</a:t>
              </a:r>
            </a:p>
          </p:txBody>
        </p:sp>
      </p:grpSp>
      <p:grpSp>
        <p:nvGrpSpPr>
          <p:cNvPr id="571" name="사각형: 둥근 모서리 27"/>
          <p:cNvGrpSpPr/>
          <p:nvPr/>
        </p:nvGrpSpPr>
        <p:grpSpPr>
          <a:xfrm>
            <a:off x="8515932" y="2035443"/>
            <a:ext cx="3362037" cy="1225047"/>
            <a:chOff x="0" y="0"/>
            <a:chExt cx="3362035" cy="1225046"/>
          </a:xfrm>
        </p:grpSpPr>
        <p:sp>
          <p:nvSpPr>
            <p:cNvPr id="569" name="모서리가 둥근 직사각형"/>
            <p:cNvSpPr/>
            <p:nvPr/>
          </p:nvSpPr>
          <p:spPr>
            <a:xfrm>
              <a:off x="0" y="227802"/>
              <a:ext cx="3362036" cy="769442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0" name="가게 메뉴(카테고리) 저장"/>
            <p:cNvSpPr txBox="1"/>
            <p:nvPr/>
          </p:nvSpPr>
          <p:spPr>
            <a:xfrm>
              <a:off x="88043" y="0"/>
              <a:ext cx="3185949" cy="122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가게 메뉴</a:t>
              </a:r>
              <a:r>
                <a:t>(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카테고리</a:t>
              </a:r>
              <a:r>
                <a:t>)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저장</a:t>
              </a:r>
              <a:endParaRPr>
                <a:latin typeface="서울남산 장체 B"/>
                <a:ea typeface="서울남산 장체 B"/>
                <a:cs typeface="서울남산 장체 B"/>
                <a:sym typeface="서울남산 장체 B"/>
              </a:endParaRPr>
            </a:p>
          </p:txBody>
        </p:sp>
      </p:grpSp>
      <p:grpSp>
        <p:nvGrpSpPr>
          <p:cNvPr id="574" name="사각형: 둥근 모서리 28"/>
          <p:cNvGrpSpPr/>
          <p:nvPr/>
        </p:nvGrpSpPr>
        <p:grpSpPr>
          <a:xfrm>
            <a:off x="8515932" y="2144185"/>
            <a:ext cx="1182255" cy="413903"/>
            <a:chOff x="0" y="0"/>
            <a:chExt cx="1182253" cy="413902"/>
          </a:xfrm>
        </p:grpSpPr>
        <p:sp>
          <p:nvSpPr>
            <p:cNvPr id="572" name="모서리가 둥근 직사각형"/>
            <p:cNvSpPr/>
            <p:nvPr/>
          </p:nvSpPr>
          <p:spPr>
            <a:xfrm>
              <a:off x="0" y="0"/>
              <a:ext cx="1182254" cy="413903"/>
            </a:xfrm>
            <a:prstGeom prst="roundRect">
              <a:avLst>
                <a:gd name="adj" fmla="val 50000"/>
              </a:avLst>
            </a:prstGeom>
            <a:solidFill>
              <a:srgbClr val="7352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73" name="menus"/>
            <p:cNvSpPr txBox="1"/>
            <p:nvPr/>
          </p:nvSpPr>
          <p:spPr>
            <a:xfrm>
              <a:off x="106333" y="21531"/>
              <a:ext cx="9695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menus</a:t>
              </a:r>
            </a:p>
          </p:txBody>
        </p:sp>
      </p:grpSp>
      <p:grpSp>
        <p:nvGrpSpPr>
          <p:cNvPr id="577" name="사각형: 둥근 모서리 29"/>
          <p:cNvGrpSpPr/>
          <p:nvPr/>
        </p:nvGrpSpPr>
        <p:grpSpPr>
          <a:xfrm>
            <a:off x="4996877" y="3686391"/>
            <a:ext cx="3362037" cy="1225047"/>
            <a:chOff x="0" y="0"/>
            <a:chExt cx="3362035" cy="1225046"/>
          </a:xfrm>
        </p:grpSpPr>
        <p:sp>
          <p:nvSpPr>
            <p:cNvPr id="575" name="모서리가 둥근 직사각형"/>
            <p:cNvSpPr/>
            <p:nvPr/>
          </p:nvSpPr>
          <p:spPr>
            <a:xfrm>
              <a:off x="0" y="227802"/>
              <a:ext cx="3362036" cy="769442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6" name="각 메뉴의 재료 정보 저장"/>
            <p:cNvSpPr txBox="1"/>
            <p:nvPr/>
          </p:nvSpPr>
          <p:spPr>
            <a:xfrm>
              <a:off x="88043" y="0"/>
              <a:ext cx="3185949" cy="122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각 메뉴의 재료</a:t>
              </a:r>
              <a:r>
                <a:t>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정보 저장</a:t>
              </a:r>
              <a:endParaRPr>
                <a:latin typeface="서울남산 장체 B"/>
                <a:ea typeface="서울남산 장체 B"/>
                <a:cs typeface="서울남산 장체 B"/>
                <a:sym typeface="서울남산 장체 B"/>
              </a:endParaRPr>
            </a:p>
          </p:txBody>
        </p:sp>
      </p:grpSp>
      <p:grpSp>
        <p:nvGrpSpPr>
          <p:cNvPr id="580" name="사각형: 둥근 모서리 30"/>
          <p:cNvGrpSpPr/>
          <p:nvPr/>
        </p:nvGrpSpPr>
        <p:grpSpPr>
          <a:xfrm>
            <a:off x="4996876" y="3795133"/>
            <a:ext cx="2161306" cy="413903"/>
            <a:chOff x="0" y="0"/>
            <a:chExt cx="2161305" cy="413902"/>
          </a:xfrm>
        </p:grpSpPr>
        <p:sp>
          <p:nvSpPr>
            <p:cNvPr id="578" name="모서리가 둥근 직사각형"/>
            <p:cNvSpPr/>
            <p:nvPr/>
          </p:nvSpPr>
          <p:spPr>
            <a:xfrm>
              <a:off x="0" y="0"/>
              <a:ext cx="2161306" cy="413903"/>
            </a:xfrm>
            <a:prstGeom prst="roundRect">
              <a:avLst>
                <a:gd name="adj" fmla="val 50000"/>
              </a:avLst>
            </a:prstGeom>
            <a:solidFill>
              <a:srgbClr val="7352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79" name="item_ingredients"/>
            <p:cNvSpPr txBox="1"/>
            <p:nvPr/>
          </p:nvSpPr>
          <p:spPr>
            <a:xfrm>
              <a:off x="106333" y="21531"/>
              <a:ext cx="194863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item_ingredients</a:t>
              </a:r>
            </a:p>
          </p:txBody>
        </p:sp>
      </p:grpSp>
      <p:grpSp>
        <p:nvGrpSpPr>
          <p:cNvPr id="583" name="사각형: 둥근 모서리 31"/>
          <p:cNvGrpSpPr/>
          <p:nvPr/>
        </p:nvGrpSpPr>
        <p:grpSpPr>
          <a:xfrm>
            <a:off x="8515932" y="2996423"/>
            <a:ext cx="3362037" cy="1225047"/>
            <a:chOff x="0" y="0"/>
            <a:chExt cx="3362035" cy="1225046"/>
          </a:xfrm>
        </p:grpSpPr>
        <p:sp>
          <p:nvSpPr>
            <p:cNvPr id="581" name="모서리가 둥근 직사각형"/>
            <p:cNvSpPr/>
            <p:nvPr/>
          </p:nvSpPr>
          <p:spPr>
            <a:xfrm>
              <a:off x="0" y="227802"/>
              <a:ext cx="3362036" cy="769442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2" name="가게의 전체 메뉴가 저장"/>
            <p:cNvSpPr txBox="1"/>
            <p:nvPr/>
          </p:nvSpPr>
          <p:spPr>
            <a:xfrm>
              <a:off x="88043" y="0"/>
              <a:ext cx="3185949" cy="1225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가게의 전체 메뉴가 저장</a:t>
              </a:r>
              <a:endParaRPr>
                <a:latin typeface="서울남산 장체 B"/>
                <a:ea typeface="서울남산 장체 B"/>
                <a:cs typeface="서울남산 장체 B"/>
                <a:sym typeface="서울남산 장체 B"/>
              </a:endParaRPr>
            </a:p>
          </p:txBody>
        </p:sp>
      </p:grpSp>
      <p:grpSp>
        <p:nvGrpSpPr>
          <p:cNvPr id="586" name="사각형: 둥근 모서리 32"/>
          <p:cNvGrpSpPr/>
          <p:nvPr/>
        </p:nvGrpSpPr>
        <p:grpSpPr>
          <a:xfrm>
            <a:off x="8515932" y="3105166"/>
            <a:ext cx="1690251" cy="413903"/>
            <a:chOff x="0" y="0"/>
            <a:chExt cx="1690249" cy="413902"/>
          </a:xfrm>
        </p:grpSpPr>
        <p:sp>
          <p:nvSpPr>
            <p:cNvPr id="584" name="모서리가 둥근 직사각형"/>
            <p:cNvSpPr/>
            <p:nvPr/>
          </p:nvSpPr>
          <p:spPr>
            <a:xfrm>
              <a:off x="0" y="0"/>
              <a:ext cx="1690250" cy="413903"/>
            </a:xfrm>
            <a:prstGeom prst="roundRect">
              <a:avLst>
                <a:gd name="adj" fmla="val 50000"/>
              </a:avLst>
            </a:prstGeom>
            <a:solidFill>
              <a:srgbClr val="9B72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85" name="menu_items"/>
            <p:cNvSpPr txBox="1"/>
            <p:nvPr/>
          </p:nvSpPr>
          <p:spPr>
            <a:xfrm>
              <a:off x="106334" y="21531"/>
              <a:ext cx="147758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menu_items</a:t>
              </a:r>
            </a:p>
          </p:txBody>
        </p:sp>
      </p:grpSp>
      <p:grpSp>
        <p:nvGrpSpPr>
          <p:cNvPr id="589" name="사각형: 둥근 모서리 39"/>
          <p:cNvGrpSpPr/>
          <p:nvPr/>
        </p:nvGrpSpPr>
        <p:grpSpPr>
          <a:xfrm>
            <a:off x="8515932" y="4256011"/>
            <a:ext cx="3362037" cy="994039"/>
            <a:chOff x="0" y="0"/>
            <a:chExt cx="3362035" cy="994037"/>
          </a:xfrm>
        </p:grpSpPr>
        <p:sp>
          <p:nvSpPr>
            <p:cNvPr id="587" name="모서리가 둥근 직사각형"/>
            <p:cNvSpPr/>
            <p:nvPr/>
          </p:nvSpPr>
          <p:spPr>
            <a:xfrm>
              <a:off x="0" y="0"/>
              <a:ext cx="3362036" cy="994038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8" name="날씨, 시간, 계절 트렌드를 반영한 메뉴별 스토리"/>
            <p:cNvSpPr txBox="1"/>
            <p:nvPr/>
          </p:nvSpPr>
          <p:spPr>
            <a:xfrm>
              <a:off x="99007" y="16191"/>
              <a:ext cx="3164021" cy="96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날씨</a:t>
              </a:r>
              <a:r>
                <a:t>,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시간</a:t>
              </a:r>
              <a:r>
                <a:t>,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계절 트렌드를 반영한 메뉴별 스토리</a:t>
              </a:r>
            </a:p>
          </p:txBody>
        </p:sp>
      </p:grpSp>
      <p:grpSp>
        <p:nvGrpSpPr>
          <p:cNvPr id="592" name="사각형: 둥근 모서리 40"/>
          <p:cNvGrpSpPr/>
          <p:nvPr/>
        </p:nvGrpSpPr>
        <p:grpSpPr>
          <a:xfrm>
            <a:off x="8515931" y="4136950"/>
            <a:ext cx="2179778" cy="413903"/>
            <a:chOff x="0" y="0"/>
            <a:chExt cx="2179777" cy="413902"/>
          </a:xfrm>
        </p:grpSpPr>
        <p:sp>
          <p:nvSpPr>
            <p:cNvPr id="590" name="모서리가 둥근 직사각형"/>
            <p:cNvSpPr/>
            <p:nvPr/>
          </p:nvSpPr>
          <p:spPr>
            <a:xfrm>
              <a:off x="0" y="0"/>
              <a:ext cx="2179778" cy="413903"/>
            </a:xfrm>
            <a:prstGeom prst="roundRect">
              <a:avLst>
                <a:gd name="adj" fmla="val 50000"/>
              </a:avLst>
            </a:prstGeom>
            <a:solidFill>
              <a:srgbClr val="7352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91" name="seasonal_stories"/>
            <p:cNvSpPr txBox="1"/>
            <p:nvPr/>
          </p:nvSpPr>
          <p:spPr>
            <a:xfrm>
              <a:off x="106334" y="21531"/>
              <a:ext cx="19671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seasonal_stories</a:t>
              </a:r>
            </a:p>
          </p:txBody>
        </p:sp>
      </p:grpSp>
      <p:grpSp>
        <p:nvGrpSpPr>
          <p:cNvPr id="595" name="사각형: 둥근 모서리 41"/>
          <p:cNvGrpSpPr/>
          <p:nvPr/>
        </p:nvGrpSpPr>
        <p:grpSpPr>
          <a:xfrm>
            <a:off x="4996876" y="4921755"/>
            <a:ext cx="3362036" cy="994038"/>
            <a:chOff x="0" y="0"/>
            <a:chExt cx="3362035" cy="994037"/>
          </a:xfrm>
        </p:grpSpPr>
        <p:sp>
          <p:nvSpPr>
            <p:cNvPr id="593" name="모서리가 둥근 직사각형"/>
            <p:cNvSpPr/>
            <p:nvPr/>
          </p:nvSpPr>
          <p:spPr>
            <a:xfrm>
              <a:off x="0" y="0"/>
              <a:ext cx="3362036" cy="994038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9D4D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4" name="메뉴의 대한 영양성분 저장 (칼로리/ 당분 / 단백질 …)"/>
            <p:cNvSpPr txBox="1"/>
            <p:nvPr/>
          </p:nvSpPr>
          <p:spPr>
            <a:xfrm>
              <a:off x="99007" y="16191"/>
              <a:ext cx="3164021" cy="961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 marL="285750" indent="-285750">
                <a:buSzPct val="100000"/>
                <a:buFont typeface="Arial"/>
                <a:buChar char="•"/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메뉴의 대한 영양성분 저장</a:t>
              </a:r>
              <a:b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</a:br>
              <a:r>
                <a:rPr>
                  <a:solidFill>
                    <a:srgbClr val="ECBF98"/>
                  </a:solidFill>
                </a:rPr>
                <a:t>(</a:t>
              </a:r>
              <a:r>
                <a:rPr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칼로리</a:t>
              </a:r>
              <a:r>
                <a:rPr>
                  <a:solidFill>
                    <a:srgbClr val="ECBF98"/>
                  </a:solidFill>
                </a:rPr>
                <a:t>/ </a:t>
              </a:r>
              <a:r>
                <a:rPr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당분 </a:t>
              </a:r>
              <a:r>
                <a:rPr>
                  <a:solidFill>
                    <a:srgbClr val="ECBF98"/>
                  </a:solidFill>
                </a:rPr>
                <a:t>/ </a:t>
              </a:r>
              <a:r>
                <a:rPr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단백질 </a:t>
              </a:r>
              <a:r>
                <a:rPr>
                  <a:solidFill>
                    <a:srgbClr val="ECBF98"/>
                  </a:solidFill>
                </a:rPr>
                <a:t>…) </a:t>
              </a:r>
            </a:p>
          </p:txBody>
        </p:sp>
      </p:grpSp>
      <p:grpSp>
        <p:nvGrpSpPr>
          <p:cNvPr id="598" name="사각형: 둥근 모서리 42"/>
          <p:cNvGrpSpPr/>
          <p:nvPr/>
        </p:nvGrpSpPr>
        <p:grpSpPr>
          <a:xfrm>
            <a:off x="4996874" y="4802694"/>
            <a:ext cx="2447634" cy="413903"/>
            <a:chOff x="0" y="0"/>
            <a:chExt cx="2447632" cy="413902"/>
          </a:xfrm>
        </p:grpSpPr>
        <p:sp>
          <p:nvSpPr>
            <p:cNvPr id="596" name="모서리가 둥근 직사각형"/>
            <p:cNvSpPr/>
            <p:nvPr/>
          </p:nvSpPr>
          <p:spPr>
            <a:xfrm>
              <a:off x="0" y="0"/>
              <a:ext cx="2447633" cy="413903"/>
            </a:xfrm>
            <a:prstGeom prst="roundRect">
              <a:avLst>
                <a:gd name="adj" fmla="val 50000"/>
              </a:avLst>
            </a:prstGeom>
            <a:solidFill>
              <a:srgbClr val="9B72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597" name="nutrition_estimates"/>
            <p:cNvSpPr txBox="1"/>
            <p:nvPr/>
          </p:nvSpPr>
          <p:spPr>
            <a:xfrm>
              <a:off x="106333" y="21531"/>
              <a:ext cx="22349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nutrition_estimates</a:t>
              </a:r>
            </a:p>
          </p:txBody>
        </p:sp>
      </p:grpSp>
      <p:sp>
        <p:nvSpPr>
          <p:cNvPr id="599" name="텍스트 개체 틀 1"/>
          <p:cNvSpPr txBox="1"/>
          <p:nvPr/>
        </p:nvSpPr>
        <p:spPr>
          <a:xfrm>
            <a:off x="885508" y="1382702"/>
            <a:ext cx="104241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ERD </a:t>
            </a:r>
            <a:r>
              <a:t>상세 정보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Box 46"/>
          <p:cNvSpPr txBox="1"/>
          <p:nvPr/>
        </p:nvSpPr>
        <p:spPr>
          <a:xfrm>
            <a:off x="3487419" y="2703307"/>
            <a:ext cx="5217162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AI </a:t>
            </a:r>
            <a:r>
              <a:t>메뉴판 생성</a:t>
            </a:r>
          </a:p>
        </p:txBody>
      </p:sp>
      <p:sp>
        <p:nvSpPr>
          <p:cNvPr id="602" name="TextBox 47"/>
          <p:cNvSpPr txBox="1"/>
          <p:nvPr/>
        </p:nvSpPr>
        <p:spPr>
          <a:xfrm>
            <a:off x="2618095" y="4007512"/>
            <a:ext cx="695580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재료를 추출해 영양소를 계산하고 </a:t>
            </a:r>
            <a:r>
              <a:t>DB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에 체계적으로 저장</a:t>
            </a:r>
          </a:p>
        </p:txBody>
      </p:sp>
      <p:pic>
        <p:nvPicPr>
          <p:cNvPr id="603" name="그래픽 1" descr="그래픽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360" y="1956205"/>
            <a:ext cx="509279" cy="659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Box 1"/>
          <p:cNvSpPr txBox="1"/>
          <p:nvPr/>
        </p:nvSpPr>
        <p:spPr>
          <a:xfrm>
            <a:off x="2530445" y="736853"/>
            <a:ext cx="7131110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기술 스택</a:t>
            </a:r>
          </a:p>
        </p:txBody>
      </p:sp>
      <p:sp>
        <p:nvSpPr>
          <p:cNvPr id="606" name="TextBox 2"/>
          <p:cNvSpPr txBox="1"/>
          <p:nvPr/>
        </p:nvSpPr>
        <p:spPr>
          <a:xfrm>
            <a:off x="2530445" y="1599576"/>
            <a:ext cx="713111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웹 구현</a:t>
            </a:r>
          </a:p>
        </p:txBody>
      </p:sp>
      <p:grpSp>
        <p:nvGrpSpPr>
          <p:cNvPr id="609" name="직사각형 3"/>
          <p:cNvGrpSpPr/>
          <p:nvPr/>
        </p:nvGrpSpPr>
        <p:grpSpPr>
          <a:xfrm>
            <a:off x="2641979" y="2495095"/>
            <a:ext cx="2085976" cy="590551"/>
            <a:chOff x="0" y="0"/>
            <a:chExt cx="2085975" cy="590550"/>
          </a:xfrm>
        </p:grpSpPr>
        <p:sp>
          <p:nvSpPr>
            <p:cNvPr id="607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Backend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grpSp>
        <p:nvGrpSpPr>
          <p:cNvPr id="612" name="직사각형 4"/>
          <p:cNvGrpSpPr/>
          <p:nvPr/>
        </p:nvGrpSpPr>
        <p:grpSpPr>
          <a:xfrm>
            <a:off x="2641979" y="3085645"/>
            <a:ext cx="2085976" cy="3035501"/>
            <a:chOff x="0" y="0"/>
            <a:chExt cx="2085975" cy="3035500"/>
          </a:xfrm>
        </p:grpSpPr>
        <p:sp>
          <p:nvSpPr>
            <p:cNvPr id="610" name="직사각형"/>
            <p:cNvSpPr/>
            <p:nvPr/>
          </p:nvSpPr>
          <p:spPr>
            <a:xfrm>
              <a:off x="0" y="0"/>
              <a:ext cx="2085975" cy="3035501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611" name="Python…"/>
            <p:cNvSpPr txBox="1"/>
            <p:nvPr/>
          </p:nvSpPr>
          <p:spPr>
            <a:xfrm>
              <a:off x="55049" y="19050"/>
              <a:ext cx="1975877" cy="209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Python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FastAPI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Uvicorn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Celery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Pydantic</a:t>
              </a:r>
            </a:p>
          </p:txBody>
        </p:sp>
      </p:grpSp>
      <p:grpSp>
        <p:nvGrpSpPr>
          <p:cNvPr id="615" name="직사각형 5"/>
          <p:cNvGrpSpPr/>
          <p:nvPr/>
        </p:nvGrpSpPr>
        <p:grpSpPr>
          <a:xfrm>
            <a:off x="4953379" y="2495095"/>
            <a:ext cx="2085976" cy="590551"/>
            <a:chOff x="0" y="0"/>
            <a:chExt cx="2085975" cy="590550"/>
          </a:xfrm>
        </p:grpSpPr>
        <p:sp>
          <p:nvSpPr>
            <p:cNvPr id="613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DB / Cache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DB / Cache</a:t>
              </a:r>
            </a:p>
          </p:txBody>
        </p:sp>
      </p:grpSp>
      <p:grpSp>
        <p:nvGrpSpPr>
          <p:cNvPr id="618" name="직사각형 6"/>
          <p:cNvGrpSpPr/>
          <p:nvPr/>
        </p:nvGrpSpPr>
        <p:grpSpPr>
          <a:xfrm>
            <a:off x="4953379" y="3085645"/>
            <a:ext cx="2085976" cy="3035501"/>
            <a:chOff x="0" y="0"/>
            <a:chExt cx="2085975" cy="3035500"/>
          </a:xfrm>
        </p:grpSpPr>
        <p:sp>
          <p:nvSpPr>
            <p:cNvPr id="616" name="직사각형"/>
            <p:cNvSpPr/>
            <p:nvPr/>
          </p:nvSpPr>
          <p:spPr>
            <a:xfrm>
              <a:off x="0" y="0"/>
              <a:ext cx="2085975" cy="3035501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617" name="MySQL (PyMySQL)…"/>
            <p:cNvSpPr txBox="1"/>
            <p:nvPr/>
          </p:nvSpPr>
          <p:spPr>
            <a:xfrm>
              <a:off x="55049" y="19050"/>
              <a:ext cx="1975877" cy="168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MySQL</a:t>
              </a:r>
              <a:br/>
              <a:r>
                <a:t>(PyMySQL)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SQLAlchemy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Redis</a:t>
              </a:r>
            </a:p>
          </p:txBody>
        </p:sp>
      </p:grpSp>
      <p:grpSp>
        <p:nvGrpSpPr>
          <p:cNvPr id="621" name="직사각형 7"/>
          <p:cNvGrpSpPr/>
          <p:nvPr/>
        </p:nvGrpSpPr>
        <p:grpSpPr>
          <a:xfrm>
            <a:off x="7264781" y="2495095"/>
            <a:ext cx="2085976" cy="590551"/>
            <a:chOff x="0" y="0"/>
            <a:chExt cx="2085975" cy="590550"/>
          </a:xfrm>
        </p:grpSpPr>
        <p:sp>
          <p:nvSpPr>
            <p:cNvPr id="619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AI / LLM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AI / LLM</a:t>
              </a:r>
            </a:p>
          </p:txBody>
        </p:sp>
      </p:grpSp>
      <p:grpSp>
        <p:nvGrpSpPr>
          <p:cNvPr id="624" name="직사각형 8"/>
          <p:cNvGrpSpPr/>
          <p:nvPr/>
        </p:nvGrpSpPr>
        <p:grpSpPr>
          <a:xfrm>
            <a:off x="7264781" y="3085645"/>
            <a:ext cx="2085976" cy="3035501"/>
            <a:chOff x="0" y="0"/>
            <a:chExt cx="2085975" cy="3035500"/>
          </a:xfrm>
        </p:grpSpPr>
        <p:sp>
          <p:nvSpPr>
            <p:cNvPr id="622" name="직사각형"/>
            <p:cNvSpPr/>
            <p:nvPr/>
          </p:nvSpPr>
          <p:spPr>
            <a:xfrm>
              <a:off x="0" y="0"/>
              <a:ext cx="2085975" cy="3035501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623" name="OpenAI (4.1, 5.1)…"/>
            <p:cNvSpPr txBox="1"/>
            <p:nvPr/>
          </p:nvSpPr>
          <p:spPr>
            <a:xfrm>
              <a:off x="55049" y="19050"/>
              <a:ext cx="1975877" cy="168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OpenAI</a:t>
              </a:r>
              <a:br/>
              <a:r>
                <a:t>(4.1, 5.1)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Google</a:t>
              </a:r>
              <a:br/>
              <a:r>
                <a:t>(Gemini 2.5)</a:t>
              </a:r>
            </a:p>
          </p:txBody>
        </p:sp>
      </p:grpSp>
      <p:grpSp>
        <p:nvGrpSpPr>
          <p:cNvPr id="627" name="직사각형 9"/>
          <p:cNvGrpSpPr/>
          <p:nvPr/>
        </p:nvGrpSpPr>
        <p:grpSpPr>
          <a:xfrm>
            <a:off x="9576181" y="2465250"/>
            <a:ext cx="2085976" cy="650241"/>
            <a:chOff x="0" y="0"/>
            <a:chExt cx="2085975" cy="650240"/>
          </a:xfrm>
        </p:grpSpPr>
        <p:sp>
          <p:nvSpPr>
            <p:cNvPr id="625" name="직사각형"/>
            <p:cNvSpPr/>
            <p:nvPr/>
          </p:nvSpPr>
          <p:spPr>
            <a:xfrm>
              <a:off x="0" y="29844"/>
              <a:ext cx="2085975" cy="590551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Architecture Pattern"/>
            <p:cNvSpPr txBox="1"/>
            <p:nvPr/>
          </p:nvSpPr>
          <p:spPr>
            <a:xfrm>
              <a:off x="64769" y="0"/>
              <a:ext cx="1956437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Architecture</a:t>
              </a:r>
              <a:br/>
              <a:r>
                <a:t>Pattern</a:t>
              </a:r>
            </a:p>
          </p:txBody>
        </p:sp>
      </p:grpSp>
      <p:grpSp>
        <p:nvGrpSpPr>
          <p:cNvPr id="630" name="직사각형 10"/>
          <p:cNvGrpSpPr/>
          <p:nvPr/>
        </p:nvGrpSpPr>
        <p:grpSpPr>
          <a:xfrm>
            <a:off x="9576181" y="3085645"/>
            <a:ext cx="2085976" cy="3035501"/>
            <a:chOff x="0" y="0"/>
            <a:chExt cx="2085975" cy="3035500"/>
          </a:xfrm>
        </p:grpSpPr>
        <p:sp>
          <p:nvSpPr>
            <p:cNvPr id="628" name="직사각형"/>
            <p:cNvSpPr/>
            <p:nvPr/>
          </p:nvSpPr>
          <p:spPr>
            <a:xfrm>
              <a:off x="0" y="0"/>
              <a:ext cx="2085975" cy="3035501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629" name="Strategy…"/>
            <p:cNvSpPr txBox="1"/>
            <p:nvPr/>
          </p:nvSpPr>
          <p:spPr>
            <a:xfrm>
              <a:off x="55049" y="19050"/>
              <a:ext cx="1975877" cy="209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Strategy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Singleton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Repository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Fallback</a:t>
              </a:r>
            </a:p>
          </p:txBody>
        </p:sp>
      </p:grpSp>
      <p:grpSp>
        <p:nvGrpSpPr>
          <p:cNvPr id="633" name="직사각형 11"/>
          <p:cNvGrpSpPr/>
          <p:nvPr/>
        </p:nvGrpSpPr>
        <p:grpSpPr>
          <a:xfrm>
            <a:off x="330578" y="2495095"/>
            <a:ext cx="2085976" cy="590551"/>
            <a:chOff x="0" y="0"/>
            <a:chExt cx="2085975" cy="590550"/>
          </a:xfrm>
        </p:grpSpPr>
        <p:sp>
          <p:nvSpPr>
            <p:cNvPr id="631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Frontend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636" name="직사각형 12"/>
          <p:cNvGrpSpPr/>
          <p:nvPr/>
        </p:nvGrpSpPr>
        <p:grpSpPr>
          <a:xfrm>
            <a:off x="330578" y="3085645"/>
            <a:ext cx="2085976" cy="3035501"/>
            <a:chOff x="0" y="0"/>
            <a:chExt cx="2085975" cy="3035500"/>
          </a:xfrm>
        </p:grpSpPr>
        <p:sp>
          <p:nvSpPr>
            <p:cNvPr id="634" name="직사각형"/>
            <p:cNvSpPr/>
            <p:nvPr/>
          </p:nvSpPr>
          <p:spPr>
            <a:xfrm>
              <a:off x="0" y="0"/>
              <a:ext cx="2085975" cy="3035501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635" name="React…"/>
            <p:cNvSpPr txBox="1"/>
            <p:nvPr/>
          </p:nvSpPr>
          <p:spPr>
            <a:xfrm>
              <a:off x="55049" y="19050"/>
              <a:ext cx="1975877" cy="293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React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TypeScript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Vite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Material-UI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Axios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Zustand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React Router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Box 13"/>
          <p:cNvSpPr txBox="1"/>
          <p:nvPr/>
        </p:nvSpPr>
        <p:spPr>
          <a:xfrm>
            <a:off x="6301157" y="2076137"/>
            <a:ext cx="498687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앱에서 가게명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가격을 손쉽게 등록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수정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조회</a:t>
            </a:r>
          </a:p>
        </p:txBody>
      </p:sp>
      <p:sp>
        <p:nvSpPr>
          <p:cNvPr id="373" name="직사각형 14"/>
          <p:cNvSpPr txBox="1"/>
          <p:nvPr/>
        </p:nvSpPr>
        <p:spPr>
          <a:xfrm>
            <a:off x="5427088" y="1643852"/>
            <a:ext cx="9441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01.</a:t>
            </a:r>
          </a:p>
        </p:txBody>
      </p:sp>
      <p:sp>
        <p:nvSpPr>
          <p:cNvPr id="374" name="직사각형 15"/>
          <p:cNvSpPr txBox="1"/>
          <p:nvPr/>
        </p:nvSpPr>
        <p:spPr>
          <a:xfrm>
            <a:off x="6281164" y="1641319"/>
            <a:ext cx="4482093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가게 정보 등록 </a:t>
            </a:r>
            <a:r>
              <a:t>– IOS APP</a:t>
            </a:r>
          </a:p>
        </p:txBody>
      </p:sp>
      <p:sp>
        <p:nvSpPr>
          <p:cNvPr id="375" name="TextBox 16"/>
          <p:cNvSpPr txBox="1"/>
          <p:nvPr/>
        </p:nvSpPr>
        <p:spPr>
          <a:xfrm>
            <a:off x="6301157" y="3270051"/>
            <a:ext cx="4986870" cy="65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재료를 추출해 영양소를 계산하고 </a:t>
            </a:r>
            <a:r>
              <a:t>DB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에 체계적으로 저장</a:t>
            </a:r>
          </a:p>
        </p:txBody>
      </p:sp>
      <p:sp>
        <p:nvSpPr>
          <p:cNvPr id="376" name="직사각형 17"/>
          <p:cNvSpPr txBox="1"/>
          <p:nvPr/>
        </p:nvSpPr>
        <p:spPr>
          <a:xfrm>
            <a:off x="5427088" y="2837768"/>
            <a:ext cx="9441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77" name="직사각형 20"/>
          <p:cNvSpPr txBox="1"/>
          <p:nvPr/>
        </p:nvSpPr>
        <p:spPr>
          <a:xfrm>
            <a:off x="6281164" y="2835235"/>
            <a:ext cx="448209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AI </a:t>
            </a:r>
            <a:r>
              <a:t>메뉴판 생성 </a:t>
            </a:r>
            <a:r>
              <a:t>– </a:t>
            </a:r>
            <a:r>
              <a:t>영양 분석</a:t>
            </a:r>
          </a:p>
        </p:txBody>
      </p:sp>
      <p:sp>
        <p:nvSpPr>
          <p:cNvPr id="378" name="TextBox 21"/>
          <p:cNvSpPr txBox="1"/>
          <p:nvPr/>
        </p:nvSpPr>
        <p:spPr>
          <a:xfrm>
            <a:off x="6301157" y="4463967"/>
            <a:ext cx="4986870" cy="653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날씨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시간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계절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트렌드에 따라 인기 메뉴를 자동으로 제안</a:t>
            </a:r>
          </a:p>
        </p:txBody>
      </p:sp>
      <p:sp>
        <p:nvSpPr>
          <p:cNvPr id="379" name="직사각형 22"/>
          <p:cNvSpPr txBox="1"/>
          <p:nvPr/>
        </p:nvSpPr>
        <p:spPr>
          <a:xfrm>
            <a:off x="5427088" y="4031682"/>
            <a:ext cx="9441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80" name="직사각형 23"/>
          <p:cNvSpPr txBox="1"/>
          <p:nvPr/>
        </p:nvSpPr>
        <p:spPr>
          <a:xfrm>
            <a:off x="6281164" y="4029150"/>
            <a:ext cx="448209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시즌 추천</a:t>
            </a:r>
          </a:p>
        </p:txBody>
      </p:sp>
      <p:sp>
        <p:nvSpPr>
          <p:cNvPr id="381" name="TextBox 24"/>
          <p:cNvSpPr txBox="1"/>
          <p:nvPr/>
        </p:nvSpPr>
        <p:spPr>
          <a:xfrm>
            <a:off x="6301157" y="5657882"/>
            <a:ext cx="4986870" cy="653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 요청에 맞춰 영양소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 기준으로 최적의 메뉴를 추천</a:t>
            </a:r>
          </a:p>
        </p:txBody>
      </p:sp>
      <p:sp>
        <p:nvSpPr>
          <p:cNvPr id="382" name="직사각형 25"/>
          <p:cNvSpPr txBox="1"/>
          <p:nvPr/>
        </p:nvSpPr>
        <p:spPr>
          <a:xfrm>
            <a:off x="5427088" y="5225598"/>
            <a:ext cx="9441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04.</a:t>
            </a:r>
          </a:p>
        </p:txBody>
      </p:sp>
      <p:sp>
        <p:nvSpPr>
          <p:cNvPr id="383" name="직사각형 26"/>
          <p:cNvSpPr txBox="1"/>
          <p:nvPr/>
        </p:nvSpPr>
        <p:spPr>
          <a:xfrm>
            <a:off x="6281164" y="5223064"/>
            <a:ext cx="4482093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lvl1pPr>
          </a:lstStyle>
          <a:p>
            <a:pPr>
              <a:defRPr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 요청 반영 메뉴 추천</a:t>
            </a:r>
          </a:p>
        </p:txBody>
      </p:sp>
      <p:sp>
        <p:nvSpPr>
          <p:cNvPr id="384" name="TextBox 27"/>
          <p:cNvSpPr txBox="1"/>
          <p:nvPr/>
        </p:nvSpPr>
        <p:spPr>
          <a:xfrm>
            <a:off x="828343" y="875498"/>
            <a:ext cx="35582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385" name="TextBox 28"/>
          <p:cNvSpPr txBox="1"/>
          <p:nvPr/>
        </p:nvSpPr>
        <p:spPr>
          <a:xfrm>
            <a:off x="865667" y="1465492"/>
            <a:ext cx="225291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rgbClr val="ECBF98"/>
                </a:solidFill>
              </a:defRPr>
            </a:lvl1pPr>
          </a:lstStyle>
          <a:p>
            <a:pPr/>
            <a:r>
              <a:t>Pick 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/>
            <a:r>
              <a:t>ML API</a:t>
            </a:r>
          </a:p>
        </p:txBody>
      </p:sp>
      <p:pic>
        <p:nvPicPr>
          <p:cNvPr id="639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3327" y="1575146"/>
            <a:ext cx="7745347" cy="47690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2" name="그림 개체 틀 2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3491284" y="1856101"/>
            <a:ext cx="5209433" cy="3222745"/>
            <a:chOff x="0" y="0"/>
            <a:chExt cx="5209432" cy="3222743"/>
          </a:xfrm>
        </p:grpSpPr>
        <p:sp>
          <p:nvSpPr>
            <p:cNvPr id="640" name="직사각형"/>
            <p:cNvSpPr/>
            <p:nvPr/>
          </p:nvSpPr>
          <p:spPr>
            <a:xfrm>
              <a:off x="0" y="0"/>
              <a:ext cx="5209433" cy="3222744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641" name="image48.png" descr="image48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6039" r="0" b="6039"/>
            <a:stretch>
              <a:fillRect/>
            </a:stretch>
          </p:blipFill>
          <p:spPr>
            <a:xfrm>
              <a:off x="0" y="-1"/>
              <a:ext cx="5209433" cy="3222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/>
          <a:p>
            <a:pPr marL="0" indent="0" algn="l" defTabSz="740663">
              <a:spcBef>
                <a:spcPts val="800"/>
              </a:spcBef>
              <a:defRPr sz="2268">
                <a:solidFill>
                  <a:srgbClr val="FFFFFF"/>
                </a:solidFill>
              </a:defRPr>
            </a:pPr>
            <a:r>
              <a:t>성능 </a:t>
            </a:r>
            <a:r>
              <a:t>/</a:t>
            </a:r>
            <a:r>
              <a:t> 효과</a:t>
            </a:r>
          </a:p>
        </p:txBody>
      </p:sp>
      <p:sp>
        <p:nvSpPr>
          <p:cNvPr id="647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40663">
              <a:lnSpc>
                <a:spcPct val="90000"/>
              </a:lnSpc>
              <a:spcBef>
                <a:spcPts val="800"/>
              </a:spcBef>
              <a:defRPr sz="2268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설계 선택</a:t>
            </a:r>
          </a:p>
        </p:txBody>
      </p:sp>
      <p:sp>
        <p:nvSpPr>
          <p:cNvPr id="648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185165" indent="-185165" algn="ctr" defTabSz="740663">
              <a:lnSpc>
                <a:spcPct val="90000"/>
              </a:lnSpc>
              <a:spcBef>
                <a:spcPts val="800"/>
              </a:spcBef>
              <a:defRPr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웹 구현</a:t>
            </a:r>
          </a:p>
        </p:txBody>
      </p:sp>
      <p:sp>
        <p:nvSpPr>
          <p:cNvPr id="649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b="1" sz="4180"/>
            </a:lvl1pPr>
          </a:lstStyle>
          <a:p>
            <a:pPr/>
            <a:r>
              <a:t>기술 스택</a:t>
            </a:r>
          </a:p>
        </p:txBody>
      </p:sp>
      <p:sp>
        <p:nvSpPr>
          <p:cNvPr id="650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t>Vite + React, FastAPI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빠른 개발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응답 성능 중심의 경량 스택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비동기 파이프라인 </a:t>
            </a:r>
            <a:r>
              <a:t>(Celery)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핵심 생성 </a:t>
            </a:r>
            <a:r>
              <a:t>30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초 내 완료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백그라운드 후처리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t>Redis TTL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캐시 </a:t>
            </a:r>
            <a:r>
              <a:t>(10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분</a:t>
            </a:r>
            <a:r>
              <a:t>)</a:t>
            </a:r>
          </a:p>
        </p:txBody>
      </p:sp>
      <p:sp>
        <p:nvSpPr>
          <p:cNvPr id="651" name="내용 개체 틀 6"/>
          <p:cNvSpPr txBox="1"/>
          <p:nvPr/>
        </p:nvSpPr>
        <p:spPr>
          <a:xfrm>
            <a:off x="6270480" y="2479488"/>
            <a:ext cx="5039188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컨텍스트 재사용으로 외부 호출 절감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t>JSON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응답 강제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LLM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결과 파싱 안정성 확보 </a:t>
            </a:r>
            <a:r>
              <a:t>(response_format)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</a:defRPr>
            </a:pPr>
            <a:r>
              <a:t>DB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인덱스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스키마 개선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중복 제거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조회 성능 최적화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2880" indent="-182880" defTabSz="731520">
              <a:spcBef>
                <a:spcPts val="800"/>
              </a:spcBef>
              <a:defRPr sz="1600"/>
            </a:pPr>
            <a:r>
              <a:t>입력</a:t>
            </a:r>
            <a:r>
              <a:t>→ </a:t>
            </a:r>
            <a:r>
              <a:t>설명</a:t>
            </a:r>
            <a:r>
              <a:t>→ </a:t>
            </a:r>
            <a:r>
              <a:t>이미지</a:t>
            </a:r>
            <a:r>
              <a:t>→ DB </a:t>
            </a:r>
            <a:r>
              <a:t>저장 → </a:t>
            </a:r>
            <a:r>
              <a:t>[</a:t>
            </a:r>
            <a:r>
              <a:t>백그라운드</a:t>
            </a:r>
            <a:r>
              <a:t>] </a:t>
            </a:r>
            <a:r>
              <a:t>재료</a:t>
            </a:r>
            <a:r>
              <a:t>·</a:t>
            </a:r>
            <a:r>
              <a:t>영양소</a:t>
            </a:r>
          </a:p>
        </p:txBody>
      </p:sp>
      <p:sp>
        <p:nvSpPr>
          <p:cNvPr id="656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b="1" sz="4180"/>
            </a:pPr>
            <a:r>
              <a:t>AI </a:t>
            </a:r>
            <a:r>
              <a:t>메뉴 생성 워크플로우</a:t>
            </a:r>
          </a:p>
        </p:txBody>
      </p:sp>
      <p:pic>
        <p:nvPicPr>
          <p:cNvPr id="657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9778" y="1850176"/>
            <a:ext cx="8409300" cy="4611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그림 14" descr="그림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259" y="711200"/>
            <a:ext cx="4287803" cy="5511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그림 개체 틀 1"/>
          <p:cNvGrpSpPr/>
          <p:nvPr/>
        </p:nvGrpSpPr>
        <p:grpSpPr>
          <a:xfrm>
            <a:off x="1533525" y="947737"/>
            <a:ext cx="3721100" cy="4962527"/>
            <a:chOff x="0" y="0"/>
            <a:chExt cx="3721100" cy="4962525"/>
          </a:xfrm>
        </p:grpSpPr>
        <p:sp>
          <p:nvSpPr>
            <p:cNvPr id="662" name="직사각형"/>
            <p:cNvSpPr/>
            <p:nvPr/>
          </p:nvSpPr>
          <p:spPr>
            <a:xfrm>
              <a:off x="0" y="0"/>
              <a:ext cx="3721100" cy="496252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663" name="image51.png" descr="image5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533" r="0" b="5533"/>
            <a:stretch>
              <a:fillRect/>
            </a:stretch>
          </p:blipFill>
          <p:spPr>
            <a:xfrm>
              <a:off x="0" y="-1"/>
              <a:ext cx="3721100" cy="496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5" name="제목 4"/>
          <p:cNvSpPr txBox="1"/>
          <p:nvPr/>
        </p:nvSpPr>
        <p:spPr>
          <a:xfrm>
            <a:off x="7076560" y="563016"/>
            <a:ext cx="3961627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UI </a:t>
            </a:r>
            <a:r>
              <a:t>예시 이미지</a:t>
            </a:r>
          </a:p>
        </p:txBody>
      </p:sp>
      <p:pic>
        <p:nvPicPr>
          <p:cNvPr id="666" name="그림 6" descr="그림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4775" y="1489339"/>
            <a:ext cx="5302067" cy="1390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그림 7" descr="그림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6341" y="3224210"/>
            <a:ext cx="2400636" cy="251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그림 9" descr="그림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233024" y="3251920"/>
            <a:ext cx="2343478" cy="2448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타원 1"/>
          <p:cNvSpPr/>
          <p:nvPr/>
        </p:nvSpPr>
        <p:spPr>
          <a:xfrm>
            <a:off x="1012579" y="1391136"/>
            <a:ext cx="4835895" cy="4835895"/>
          </a:xfrm>
          <a:prstGeom prst="ellipse">
            <a:avLst/>
          </a:prstGeom>
          <a:ln w="38100">
            <a:solidFill>
              <a:srgbClr val="D39B7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1" name="타원 2"/>
          <p:cNvSpPr/>
          <p:nvPr/>
        </p:nvSpPr>
        <p:spPr>
          <a:xfrm>
            <a:off x="4857422" y="1729596"/>
            <a:ext cx="973123" cy="973123"/>
          </a:xfrm>
          <a:prstGeom prst="ellipse">
            <a:avLst/>
          </a:prstGeom>
          <a:solidFill>
            <a:srgbClr val="DFA87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2" name="타원 3"/>
          <p:cNvSpPr/>
          <p:nvPr/>
        </p:nvSpPr>
        <p:spPr>
          <a:xfrm>
            <a:off x="5343983" y="3274605"/>
            <a:ext cx="973123" cy="973123"/>
          </a:xfrm>
          <a:prstGeom prst="ellipse">
            <a:avLst/>
          </a:prstGeom>
          <a:solidFill>
            <a:srgbClr val="DFA87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3" name="타원 4"/>
          <p:cNvSpPr/>
          <p:nvPr/>
        </p:nvSpPr>
        <p:spPr>
          <a:xfrm>
            <a:off x="4856769" y="4857644"/>
            <a:ext cx="973123" cy="973123"/>
          </a:xfrm>
          <a:prstGeom prst="ellipse">
            <a:avLst/>
          </a:prstGeom>
          <a:solidFill>
            <a:srgbClr val="DFA87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4" name="TextBox 22"/>
          <p:cNvSpPr txBox="1"/>
          <p:nvPr/>
        </p:nvSpPr>
        <p:spPr>
          <a:xfrm>
            <a:off x="6180502" y="1974573"/>
            <a:ext cx="4677369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메뉴명</a:t>
            </a:r>
            <a:r>
              <a:t>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설명</a:t>
            </a: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선택</a:t>
            </a:r>
            <a:r>
              <a:t>)</a:t>
            </a:r>
            <a:r>
              <a:t> 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LLM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이 메뉴별 주요 재료 리스트 추론</a:t>
            </a:r>
          </a:p>
        </p:txBody>
      </p:sp>
      <p:sp>
        <p:nvSpPr>
          <p:cNvPr id="675" name="직사각형 23"/>
          <p:cNvSpPr txBox="1"/>
          <p:nvPr/>
        </p:nvSpPr>
        <p:spPr>
          <a:xfrm>
            <a:off x="6180500" y="1607111"/>
            <a:ext cx="4677368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9D4D4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1. </a:t>
            </a:r>
            <a:r>
              <a:t>재료 유추</a:t>
            </a:r>
          </a:p>
        </p:txBody>
      </p:sp>
      <p:sp>
        <p:nvSpPr>
          <p:cNvPr id="676" name="TextBox 24"/>
          <p:cNvSpPr txBox="1"/>
          <p:nvPr/>
        </p:nvSpPr>
        <p:spPr>
          <a:xfrm>
            <a:off x="6742819" y="3526917"/>
            <a:ext cx="4677369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재료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수량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LLM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이 칼로리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단백질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지방 등을 유추</a:t>
            </a:r>
          </a:p>
        </p:txBody>
      </p:sp>
      <p:sp>
        <p:nvSpPr>
          <p:cNvPr id="677" name="직사각형 25"/>
          <p:cNvSpPr txBox="1"/>
          <p:nvPr/>
        </p:nvSpPr>
        <p:spPr>
          <a:xfrm>
            <a:off x="6742818" y="3159455"/>
            <a:ext cx="4677368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9D4D4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2. </a:t>
            </a:r>
            <a:r>
              <a:t>영양소 계산</a:t>
            </a:r>
          </a:p>
        </p:txBody>
      </p:sp>
      <p:sp>
        <p:nvSpPr>
          <p:cNvPr id="678" name="TextBox 26"/>
          <p:cNvSpPr txBox="1"/>
          <p:nvPr/>
        </p:nvSpPr>
        <p:spPr>
          <a:xfrm>
            <a:off x="6179847" y="5187632"/>
            <a:ext cx="4677369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재료 </a:t>
            </a:r>
            <a:r>
              <a:rPr>
                <a:solidFill>
                  <a:srgbClr val="FBE3D6"/>
                </a:solidFill>
              </a:rPr>
              <a:t>(Item Ingredient)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저장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영양성분 </a:t>
            </a:r>
            <a:r>
              <a:rPr>
                <a:solidFill>
                  <a:srgbClr val="FBE3D6"/>
                </a:solidFill>
              </a:rPr>
              <a:t>(Nutrition Estimate)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저장</a:t>
            </a:r>
          </a:p>
        </p:txBody>
      </p:sp>
      <p:sp>
        <p:nvSpPr>
          <p:cNvPr id="679" name="직사각형 27"/>
          <p:cNvSpPr txBox="1"/>
          <p:nvPr/>
        </p:nvSpPr>
        <p:spPr>
          <a:xfrm>
            <a:off x="6179845" y="4820170"/>
            <a:ext cx="4677368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9D4D4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3. DB </a:t>
            </a:r>
            <a:r>
              <a:t>저장</a:t>
            </a:r>
          </a:p>
        </p:txBody>
      </p:sp>
      <p:grpSp>
        <p:nvGrpSpPr>
          <p:cNvPr id="682" name="그림 개체 틀 31"/>
          <p:cNvGrpSpPr/>
          <p:nvPr/>
        </p:nvGrpSpPr>
        <p:grpSpPr>
          <a:xfrm>
            <a:off x="1816156" y="2189579"/>
            <a:ext cx="3228742" cy="3239007"/>
            <a:chOff x="0" y="0"/>
            <a:chExt cx="3228740" cy="3239005"/>
          </a:xfrm>
        </p:grpSpPr>
        <p:sp>
          <p:nvSpPr>
            <p:cNvPr id="680" name="직사각형"/>
            <p:cNvSpPr/>
            <p:nvPr/>
          </p:nvSpPr>
          <p:spPr>
            <a:xfrm>
              <a:off x="0" y="0"/>
              <a:ext cx="3228740" cy="323900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681" name="image55.png" descr="image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2807" t="0" r="22807" b="0"/>
            <a:stretch>
              <a:fillRect/>
            </a:stretch>
          </p:blipFill>
          <p:spPr>
            <a:xfrm>
              <a:off x="-1" y="0"/>
              <a:ext cx="3228742" cy="323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3" name="그래픽 36" descr="그래픽 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9746" y="3589187"/>
            <a:ext cx="280289" cy="35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그래픽 37" descr="그래픽 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95999" y="5168127"/>
            <a:ext cx="294663" cy="35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그래픽 38" descr="그래픽 3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8685" y="2025706"/>
            <a:ext cx="330597" cy="380905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제목 4"/>
          <p:cNvSpPr txBox="1"/>
          <p:nvPr/>
        </p:nvSpPr>
        <p:spPr>
          <a:xfrm>
            <a:off x="885507" y="513833"/>
            <a:ext cx="10424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영양소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Box 46"/>
          <p:cNvSpPr txBox="1"/>
          <p:nvPr/>
        </p:nvSpPr>
        <p:spPr>
          <a:xfrm>
            <a:off x="3487419" y="2703307"/>
            <a:ext cx="5217162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시즌 추천</a:t>
            </a:r>
          </a:p>
        </p:txBody>
      </p:sp>
      <p:sp>
        <p:nvSpPr>
          <p:cNvPr id="689" name="TextBox 47"/>
          <p:cNvSpPr txBox="1"/>
          <p:nvPr/>
        </p:nvSpPr>
        <p:spPr>
          <a:xfrm>
            <a:off x="2618095" y="4007512"/>
            <a:ext cx="695580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날씨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시간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계절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트렌드에 따라 인기 메뉴를 자동으로 제안</a:t>
            </a:r>
          </a:p>
        </p:txBody>
      </p:sp>
      <p:pic>
        <p:nvPicPr>
          <p:cNvPr id="690" name="그래픽 1" descr="그래픽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6877" y="1972634"/>
            <a:ext cx="658245" cy="644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sz="1620"/>
            </a:pPr>
            <a:r>
              <a:t>날씨 </a:t>
            </a:r>
            <a:r>
              <a:t>· </a:t>
            </a:r>
            <a:r>
              <a:t>시간</a:t>
            </a:r>
            <a:r>
              <a:t>/</a:t>
            </a:r>
            <a:r>
              <a:t>요일 </a:t>
            </a:r>
            <a:r>
              <a:t>· </a:t>
            </a:r>
            <a:r>
              <a:t>계절 </a:t>
            </a:r>
            <a:r>
              <a:t>· </a:t>
            </a:r>
            <a:r>
              <a:t>트렌드 </a:t>
            </a:r>
            <a:r>
              <a:t>· </a:t>
            </a:r>
            <a:r>
              <a:t>이벤트 기반 추천 </a:t>
            </a:r>
            <a:r>
              <a:t>+ 3</a:t>
            </a:r>
            <a:r>
              <a:t>개 슬롯 출력</a:t>
            </a:r>
          </a:p>
        </p:txBody>
      </p:sp>
      <p:sp>
        <p:nvSpPr>
          <p:cNvPr id="693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b="1" sz="4180"/>
            </a:lvl1pPr>
          </a:lstStyle>
          <a:p>
            <a:pPr/>
            <a:r>
              <a:t>시즈널 추천과 컨텍스트 수집</a:t>
            </a:r>
          </a:p>
        </p:txBody>
      </p:sp>
      <p:sp>
        <p:nvSpPr>
          <p:cNvPr id="694" name="내용 개체 틀 3"/>
          <p:cNvSpPr txBox="1"/>
          <p:nvPr/>
        </p:nvSpPr>
        <p:spPr>
          <a:xfrm>
            <a:off x="938067" y="2320058"/>
            <a:ext cx="5013789" cy="426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1742" indent="-221742" defTabSz="886968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746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캐시 키 설계</a:t>
            </a:r>
            <a:r>
              <a:rPr>
                <a:solidFill>
                  <a:srgbClr val="FFFFFF"/>
                </a:solidFill>
              </a:rPr>
              <a:t>				</a:t>
            </a:r>
            <a:endParaRPr sz="1940">
              <a:solidFill>
                <a:srgbClr val="FFFFFF"/>
              </a:solidFill>
            </a:endParaRPr>
          </a:p>
          <a:p>
            <a:pPr defTabSz="886968">
              <a:lnSpc>
                <a:spcPct val="150000"/>
              </a:lnSpc>
              <a:spcBef>
                <a:spcPts val="900"/>
              </a:spcBef>
              <a:defRPr sz="1746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예</a:t>
            </a:r>
            <a:r>
              <a:t>: trends:{scope} ·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컨텍스트별 키로 재사용 극대화</a:t>
            </a:r>
            <a:endParaRPr sz="1940"/>
          </a:p>
          <a:p>
            <a:pPr marL="221742" indent="-221742" defTabSz="886968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746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히트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미스 처리</a:t>
            </a:r>
            <a:r>
              <a:rPr>
                <a:solidFill>
                  <a:srgbClr val="FFFFFF"/>
                </a:solidFill>
              </a:rPr>
              <a:t>				</a:t>
            </a:r>
            <a:endParaRPr sz="1940">
              <a:solidFill>
                <a:srgbClr val="FFFFFF"/>
              </a:solidFill>
            </a:endParaRPr>
          </a:p>
          <a:p>
            <a:pPr defTabSz="886968">
              <a:lnSpc>
                <a:spcPct val="150000"/>
              </a:lnSpc>
              <a:spcBef>
                <a:spcPts val="900"/>
              </a:spcBef>
              <a:defRPr sz="1746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히트 시 즉시 반환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미스 시 </a:t>
            </a:r>
            <a:r>
              <a:t>API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호출 후 캐시 갱신</a:t>
            </a:r>
            <a:endParaRPr sz="1940"/>
          </a:p>
          <a:p>
            <a:pPr marL="221742" indent="-221742" defTabSz="886968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746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장애 격리</a:t>
            </a:r>
            <a:r>
              <a:rPr>
                <a:solidFill>
                  <a:srgbClr val="FFFFFF"/>
                </a:solidFill>
              </a:rPr>
              <a:t>				</a:t>
            </a:r>
            <a:endParaRPr sz="1940">
              <a:solidFill>
                <a:srgbClr val="FFFFFF"/>
              </a:solidFill>
            </a:endParaRPr>
          </a:p>
          <a:p>
            <a:pPr defTabSz="886968">
              <a:lnSpc>
                <a:spcPct val="150000"/>
              </a:lnSpc>
              <a:spcBef>
                <a:spcPts val="900"/>
              </a:spcBef>
              <a:defRPr sz="1746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외부 </a:t>
            </a:r>
            <a:r>
              <a:t>API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장애 시 마지막 정상 캐시로 연속성 보장</a:t>
            </a:r>
            <a:endParaRPr sz="1940"/>
          </a:p>
          <a:p>
            <a:pPr marL="221742" indent="-221742" defTabSz="886968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746">
                <a:solidFill>
                  <a:srgbClr val="ECBF98"/>
                </a:solidFill>
              </a:defRPr>
            </a:pPr>
            <a:r>
              <a:t>TTL 600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초</a:t>
            </a:r>
            <a:r>
              <a:t>(10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분</a:t>
            </a:r>
            <a:r>
              <a:t>)</a:t>
            </a:r>
            <a:r>
              <a:rPr>
                <a:solidFill>
                  <a:srgbClr val="FFFFFF"/>
                </a:solidFill>
              </a:rPr>
              <a:t>			</a:t>
            </a:r>
            <a:endParaRPr sz="1940">
              <a:solidFill>
                <a:srgbClr val="FFFFFF"/>
              </a:solidFill>
            </a:endParaRPr>
          </a:p>
          <a:p>
            <a:pPr defTabSz="886968">
              <a:lnSpc>
                <a:spcPct val="150000"/>
              </a:lnSpc>
              <a:spcBef>
                <a:spcPts val="900"/>
              </a:spcBef>
              <a:defRPr sz="1746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최신성</a:t>
            </a:r>
            <a:r>
              <a:t> </a:t>
            </a:r>
            <a:r>
              <a:t>vs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 균형 </a:t>
            </a:r>
            <a:r>
              <a:t>· 10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분마다 자동 갱신</a:t>
            </a:r>
          </a:p>
        </p:txBody>
      </p:sp>
      <p:sp>
        <p:nvSpPr>
          <p:cNvPr id="695" name="텍스트 개체 틀 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기대 효과</a:t>
            </a:r>
          </a:p>
        </p:txBody>
      </p:sp>
      <p:sp>
        <p:nvSpPr>
          <p:cNvPr id="696" name="텍스트 개체 틀 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6313" indent="-226313" defTabSz="905255">
              <a:spcBef>
                <a:spcPts val="900"/>
              </a:spcBef>
              <a:buSzTx/>
              <a:buFontTx/>
              <a:buNone/>
              <a:defRPr sz="237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캐싱</a:t>
            </a:r>
          </a:p>
        </p:txBody>
      </p:sp>
      <p:grpSp>
        <p:nvGrpSpPr>
          <p:cNvPr id="699" name="액자 7"/>
          <p:cNvGrpSpPr/>
          <p:nvPr/>
        </p:nvGrpSpPr>
        <p:grpSpPr>
          <a:xfrm>
            <a:off x="7140317" y="2435536"/>
            <a:ext cx="3737709" cy="1136095"/>
            <a:chOff x="0" y="0"/>
            <a:chExt cx="3737707" cy="1136094"/>
          </a:xfrm>
        </p:grpSpPr>
        <p:sp>
          <p:nvSpPr>
            <p:cNvPr id="697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</a:p>
          </p:txBody>
        </p:sp>
        <p:sp>
          <p:nvSpPr>
            <p:cNvPr id="698" name="API 호출 수 감소"/>
            <p:cNvSpPr txBox="1"/>
            <p:nvPr/>
          </p:nvSpPr>
          <p:spPr>
            <a:xfrm>
              <a:off x="83244" y="374623"/>
              <a:ext cx="3571220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 </a:t>
              </a:r>
              <a:r>
                <a:t>API </a:t>
              </a:r>
              <a:r>
                <a:t>호출 수 감소</a:t>
              </a:r>
            </a:p>
          </p:txBody>
        </p:sp>
      </p:grpSp>
      <p:grpSp>
        <p:nvGrpSpPr>
          <p:cNvPr id="702" name="액자 8"/>
          <p:cNvGrpSpPr/>
          <p:nvPr/>
        </p:nvGrpSpPr>
        <p:grpSpPr>
          <a:xfrm>
            <a:off x="7140317" y="5105589"/>
            <a:ext cx="3737709" cy="1136095"/>
            <a:chOff x="0" y="0"/>
            <a:chExt cx="3737707" cy="1136094"/>
          </a:xfrm>
        </p:grpSpPr>
        <p:sp>
          <p:nvSpPr>
            <p:cNvPr id="700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</a:p>
          </p:txBody>
        </p:sp>
        <p:sp>
          <p:nvSpPr>
            <p:cNvPr id="701" name="쿼터/비용 절감"/>
            <p:cNvSpPr txBox="1"/>
            <p:nvPr/>
          </p:nvSpPr>
          <p:spPr>
            <a:xfrm>
              <a:off x="83244" y="374623"/>
              <a:ext cx="3571220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 쿼터</a:t>
              </a:r>
              <a:r>
                <a:t>/</a:t>
              </a:r>
              <a:r>
                <a:t>비용 절감</a:t>
              </a:r>
            </a:p>
          </p:txBody>
        </p:sp>
      </p:grpSp>
      <p:grpSp>
        <p:nvGrpSpPr>
          <p:cNvPr id="705" name="액자 9"/>
          <p:cNvGrpSpPr/>
          <p:nvPr/>
        </p:nvGrpSpPr>
        <p:grpSpPr>
          <a:xfrm>
            <a:off x="7140317" y="3747113"/>
            <a:ext cx="3737709" cy="1136095"/>
            <a:chOff x="0" y="0"/>
            <a:chExt cx="3737707" cy="1136094"/>
          </a:xfrm>
        </p:grpSpPr>
        <p:sp>
          <p:nvSpPr>
            <p:cNvPr id="703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</a:p>
          </p:txBody>
        </p:sp>
        <p:sp>
          <p:nvSpPr>
            <p:cNvPr id="704" name="재 응답 속도 개선"/>
            <p:cNvSpPr txBox="1"/>
            <p:nvPr/>
          </p:nvSpPr>
          <p:spPr>
            <a:xfrm>
              <a:off x="83244" y="374623"/>
              <a:ext cx="3571220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pPr/>
              <a:r>
                <a:t>재 응답 속도 개선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sz="1620"/>
            </a:pPr>
            <a:r>
              <a:t>중식당에 ‘커피</a:t>
            </a:r>
            <a:r>
              <a:t>/</a:t>
            </a:r>
            <a:r>
              <a:t>따뜻한 음료’가 추천되는 메뉴 환각 문제</a:t>
            </a:r>
          </a:p>
        </p:txBody>
      </p:sp>
      <p:sp>
        <p:nvSpPr>
          <p:cNvPr id="708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b="1" sz="4180"/>
            </a:lvl1pPr>
          </a:lstStyle>
          <a:p>
            <a:pPr/>
            <a:r>
              <a:t>문제 사례와 원인</a:t>
            </a:r>
          </a:p>
        </p:txBody>
      </p:sp>
      <p:sp>
        <p:nvSpPr>
          <p:cNvPr id="709" name="내용 개체 틀 3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4027" indent="-224027" defTabSz="896111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96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입력</a:t>
            </a:r>
            <a:r>
              <a:rPr b="0"/>
              <a:t>: </a:t>
            </a:r>
            <a:r>
              <a:rPr b="0">
                <a:latin typeface="서울남산 장체 B"/>
                <a:ea typeface="서울남산 장체 B"/>
                <a:cs typeface="서울남산 장체 B"/>
                <a:sym typeface="서울남산 장체 B"/>
              </a:rPr>
              <a:t>유린기</a:t>
            </a:r>
            <a:r>
              <a:rPr b="0"/>
              <a:t>, </a:t>
            </a:r>
            <a:r>
              <a:rPr b="0">
                <a:latin typeface="서울남산 장체 B"/>
                <a:ea typeface="서울남산 장체 B"/>
                <a:cs typeface="서울남산 장체 B"/>
                <a:sym typeface="서울남산 장체 B"/>
              </a:rPr>
              <a:t>꿔바로우</a:t>
            </a:r>
            <a:r>
              <a:rPr b="0"/>
              <a:t>, </a:t>
            </a:r>
            <a:r>
              <a:rPr b="0">
                <a:latin typeface="서울남산 장체 B"/>
                <a:ea typeface="서울남산 장체 B"/>
                <a:cs typeface="서울남산 장체 B"/>
                <a:sym typeface="서울남산 장체 B"/>
              </a:rPr>
              <a:t>동파육</a:t>
            </a:r>
            <a:r>
              <a:rPr b="0"/>
              <a:t> </a:t>
            </a:r>
            <a:r>
              <a:rPr b="0"/>
              <a:t>(</a:t>
            </a:r>
            <a:r>
              <a:rPr b="0">
                <a:latin typeface="서울남산 장체 B"/>
                <a:ea typeface="서울남산 장체 B"/>
                <a:cs typeface="서울남산 장체 B"/>
                <a:sym typeface="서울남산 장체 B"/>
              </a:rPr>
              <a:t>중식당 메뉴</a:t>
            </a:r>
            <a:r>
              <a:rPr b="0"/>
              <a:t>)</a:t>
            </a:r>
          </a:p>
          <a:p>
            <a:pPr marL="224027" indent="-224027" defTabSz="896111">
              <a:lnSpc>
                <a:spcPct val="150000"/>
              </a:lnSpc>
              <a:spcBef>
                <a:spcPts val="900"/>
              </a:spcBef>
              <a:buSzPct val="100000"/>
              <a:buFont typeface="Arial"/>
              <a:buChar char="•"/>
              <a:defRPr b="1" sz="196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잘못된 출력 </a:t>
            </a: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예</a:t>
            </a:r>
            <a:r>
              <a:t>)</a:t>
            </a:r>
          </a:p>
          <a:p>
            <a:pPr algn="ctr" defTabSz="896111">
              <a:lnSpc>
                <a:spcPct val="150000"/>
              </a:lnSpc>
              <a:spcBef>
                <a:spcPts val="900"/>
              </a:spcBef>
              <a:defRPr sz="1960">
                <a:solidFill>
                  <a:srgbClr val="ECBF98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추운 겨울 아침</a:t>
            </a:r>
            <a:r>
              <a:t>, </a:t>
            </a:r>
            <a:br/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따뜻한 음료 한 잔으로 하루를 시작하세요</a:t>
            </a:r>
            <a:r>
              <a:t>”</a:t>
            </a:r>
            <a:endParaRPr>
              <a:solidFill>
                <a:srgbClr val="FFFFFF"/>
              </a:solidFill>
            </a:endParaRPr>
          </a:p>
          <a:p>
            <a:pPr algn="ctr" defTabSz="896111">
              <a:lnSpc>
                <a:spcPct val="150000"/>
              </a:lnSpc>
              <a:spcBef>
                <a:spcPts val="900"/>
              </a:spcBef>
              <a:defRPr sz="1960">
                <a:solidFill>
                  <a:srgbClr val="ECBF98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커피 한 잔과 함께 특별한 오후를</a:t>
            </a:r>
            <a:r>
              <a:t>”</a:t>
            </a:r>
            <a:endParaRPr>
              <a:solidFill>
                <a:srgbClr val="FFFFFF"/>
              </a:solidFill>
            </a:endParaRPr>
          </a:p>
          <a:p>
            <a:pPr algn="ctr" defTabSz="896111">
              <a:lnSpc>
                <a:spcPct val="150000"/>
              </a:lnSpc>
              <a:spcBef>
                <a:spcPts val="900"/>
              </a:spcBef>
              <a:defRPr sz="1960">
                <a:solidFill>
                  <a:srgbClr val="FFFFFF"/>
                </a:solidFill>
              </a:defRPr>
            </a:pPr>
            <a:r>
              <a:t> </a:t>
            </a:r>
            <a:br/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실제 메뉴명이 아닌 일반 단어</a:t>
            </a: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음료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커피</a:t>
            </a:r>
            <a:r>
              <a:t>)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로 추천됨</a:t>
            </a:r>
          </a:p>
        </p:txBody>
      </p:sp>
      <p:sp>
        <p:nvSpPr>
          <p:cNvPr id="710" name="텍스트 개체 틀 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원인 분석</a:t>
            </a:r>
          </a:p>
        </p:txBody>
      </p:sp>
      <p:sp>
        <p:nvSpPr>
          <p:cNvPr id="711" name="텍스트 개체 틀 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b="1"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문제 사례</a:t>
            </a:r>
          </a:p>
        </p:txBody>
      </p:sp>
      <p:sp>
        <p:nvSpPr>
          <p:cNvPr id="712" name="그래픽 6"/>
          <p:cNvSpPr/>
          <p:nvPr/>
        </p:nvSpPr>
        <p:spPr>
          <a:xfrm>
            <a:off x="722194" y="5883125"/>
            <a:ext cx="318146" cy="31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19535" y="2005"/>
                </a:moveTo>
                <a:cubicBezTo>
                  <a:pt x="18246" y="712"/>
                  <a:pt x="16528" y="0"/>
                  <a:pt x="14703" y="0"/>
                </a:cubicBezTo>
                <a:cubicBezTo>
                  <a:pt x="12879" y="0"/>
                  <a:pt x="11161" y="712"/>
                  <a:pt x="9871" y="2005"/>
                </a:cubicBezTo>
                <a:cubicBezTo>
                  <a:pt x="8582" y="3298"/>
                  <a:pt x="7871" y="5021"/>
                  <a:pt x="7871" y="6850"/>
                </a:cubicBezTo>
                <a:cubicBezTo>
                  <a:pt x="7871" y="8475"/>
                  <a:pt x="8436" y="10017"/>
                  <a:pt x="9463" y="11246"/>
                </a:cubicBezTo>
                <a:lnTo>
                  <a:pt x="8290" y="12422"/>
                </a:lnTo>
                <a:lnTo>
                  <a:pt x="7701" y="11832"/>
                </a:lnTo>
                <a:cubicBezTo>
                  <a:pt x="7589" y="11720"/>
                  <a:pt x="7434" y="11651"/>
                  <a:pt x="7273" y="11651"/>
                </a:cubicBezTo>
                <a:cubicBezTo>
                  <a:pt x="7112" y="11651"/>
                  <a:pt x="6957" y="11715"/>
                  <a:pt x="6845" y="11832"/>
                </a:cubicBezTo>
                <a:lnTo>
                  <a:pt x="178" y="18516"/>
                </a:lnTo>
                <a:cubicBezTo>
                  <a:pt x="-60" y="18755"/>
                  <a:pt x="-60" y="19141"/>
                  <a:pt x="178" y="19375"/>
                </a:cubicBezTo>
                <a:lnTo>
                  <a:pt x="2217" y="21419"/>
                </a:lnTo>
                <a:cubicBezTo>
                  <a:pt x="2329" y="21532"/>
                  <a:pt x="2485" y="21600"/>
                  <a:pt x="2645" y="21600"/>
                </a:cubicBezTo>
                <a:cubicBezTo>
                  <a:pt x="2806" y="21600"/>
                  <a:pt x="2962" y="21537"/>
                  <a:pt x="3074" y="21419"/>
                </a:cubicBezTo>
                <a:lnTo>
                  <a:pt x="9740" y="14735"/>
                </a:lnTo>
                <a:cubicBezTo>
                  <a:pt x="9978" y="14496"/>
                  <a:pt x="9978" y="14111"/>
                  <a:pt x="9740" y="13876"/>
                </a:cubicBezTo>
                <a:lnTo>
                  <a:pt x="9151" y="13286"/>
                </a:lnTo>
                <a:lnTo>
                  <a:pt x="10324" y="12110"/>
                </a:lnTo>
                <a:cubicBezTo>
                  <a:pt x="11589" y="13174"/>
                  <a:pt x="13146" y="13706"/>
                  <a:pt x="14708" y="13706"/>
                </a:cubicBezTo>
                <a:cubicBezTo>
                  <a:pt x="16460" y="13706"/>
                  <a:pt x="18207" y="13037"/>
                  <a:pt x="19540" y="11700"/>
                </a:cubicBezTo>
                <a:cubicBezTo>
                  <a:pt x="20830" y="10407"/>
                  <a:pt x="21540" y="8685"/>
                  <a:pt x="21540" y="6855"/>
                </a:cubicBezTo>
                <a:cubicBezTo>
                  <a:pt x="21540" y="5026"/>
                  <a:pt x="20825" y="3303"/>
                  <a:pt x="19535" y="2005"/>
                </a:cubicBezTo>
                <a:close/>
                <a:moveTo>
                  <a:pt x="13458" y="3440"/>
                </a:moveTo>
                <a:cubicBezTo>
                  <a:pt x="12961" y="3620"/>
                  <a:pt x="12518" y="3903"/>
                  <a:pt x="12144" y="4284"/>
                </a:cubicBezTo>
                <a:cubicBezTo>
                  <a:pt x="11068" y="5362"/>
                  <a:pt x="10776" y="7016"/>
                  <a:pt x="11424" y="8397"/>
                </a:cubicBezTo>
                <a:cubicBezTo>
                  <a:pt x="11565" y="8700"/>
                  <a:pt x="11433" y="9065"/>
                  <a:pt x="11132" y="9207"/>
                </a:cubicBezTo>
                <a:cubicBezTo>
                  <a:pt x="11049" y="9246"/>
                  <a:pt x="10961" y="9266"/>
                  <a:pt x="10874" y="9266"/>
                </a:cubicBezTo>
                <a:cubicBezTo>
                  <a:pt x="10645" y="9266"/>
                  <a:pt x="10426" y="9134"/>
                  <a:pt x="10324" y="8914"/>
                </a:cubicBezTo>
                <a:cubicBezTo>
                  <a:pt x="9463" y="7070"/>
                  <a:pt x="9847" y="4865"/>
                  <a:pt x="11287" y="3425"/>
                </a:cubicBezTo>
                <a:cubicBezTo>
                  <a:pt x="11789" y="2923"/>
                  <a:pt x="12382" y="2542"/>
                  <a:pt x="13044" y="2298"/>
                </a:cubicBezTo>
                <a:cubicBezTo>
                  <a:pt x="13360" y="2181"/>
                  <a:pt x="13706" y="2347"/>
                  <a:pt x="13823" y="2659"/>
                </a:cubicBezTo>
                <a:cubicBezTo>
                  <a:pt x="13934" y="2971"/>
                  <a:pt x="13774" y="3323"/>
                  <a:pt x="13458" y="3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15" name="액자 8"/>
          <p:cNvGrpSpPr/>
          <p:nvPr/>
        </p:nvGrpSpPr>
        <p:grpSpPr>
          <a:xfrm>
            <a:off x="7127437" y="2435536"/>
            <a:ext cx="3737709" cy="1136095"/>
            <a:chOff x="0" y="0"/>
            <a:chExt cx="3737707" cy="1136094"/>
          </a:xfrm>
        </p:grpSpPr>
        <p:sp>
          <p:nvSpPr>
            <p:cNvPr id="713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</a:p>
          </p:txBody>
        </p:sp>
        <p:sp>
          <p:nvSpPr>
            <p:cNvPr id="714" name="카페 예시가 프롬프트에 상주  → 모델이 예시를 우선 학습"/>
            <p:cNvSpPr txBox="1"/>
            <p:nvPr/>
          </p:nvSpPr>
          <p:spPr>
            <a:xfrm>
              <a:off x="83244" y="153068"/>
              <a:ext cx="3571220" cy="82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카페 예시가 프롬프트에 상주 </a:t>
              </a:r>
              <a:br/>
              <a:r>
                <a:rPr>
                  <a:solidFill>
                    <a:srgbClr val="F9DDD7"/>
                  </a:solidFill>
                </a:rPr>
                <a:t>→ 모델이 예시를 우선 학습</a:t>
              </a:r>
            </a:p>
          </p:txBody>
        </p:sp>
      </p:grpSp>
      <p:grpSp>
        <p:nvGrpSpPr>
          <p:cNvPr id="718" name="액자 9"/>
          <p:cNvGrpSpPr/>
          <p:nvPr/>
        </p:nvGrpSpPr>
        <p:grpSpPr>
          <a:xfrm>
            <a:off x="7127437" y="5105589"/>
            <a:ext cx="3737709" cy="1136095"/>
            <a:chOff x="0" y="0"/>
            <a:chExt cx="3737707" cy="1136094"/>
          </a:xfrm>
        </p:grpSpPr>
        <p:sp>
          <p:nvSpPr>
            <p:cNvPr id="716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>
                  <a:solidFill>
                    <a:srgbClr val="F9DDD7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</a:p>
          </p:txBody>
        </p:sp>
        <p:sp>
          <p:nvSpPr>
            <p:cNvPr id="717" name="실제 DB 메뉴 가중치 부족  → 제공된 실메뉴 무시"/>
            <p:cNvSpPr txBox="1"/>
            <p:nvPr/>
          </p:nvSpPr>
          <p:spPr>
            <a:xfrm>
              <a:off x="83244" y="153068"/>
              <a:ext cx="3571220" cy="82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실제 </a:t>
              </a:r>
              <a:r>
                <a:t>DB </a:t>
              </a:r>
              <a:r>
                <a:t>메뉴 가중치 부족 </a:t>
              </a:r>
              <a:br/>
              <a:r>
                <a:rPr>
                  <a:solidFill>
                    <a:srgbClr val="F9DDD7"/>
                  </a:solidFill>
                </a:rPr>
                <a:t>→ 제공된 실메뉴 무시</a:t>
              </a:r>
            </a:p>
          </p:txBody>
        </p:sp>
      </p:grpSp>
      <p:grpSp>
        <p:nvGrpSpPr>
          <p:cNvPr id="721" name="액자 10"/>
          <p:cNvGrpSpPr/>
          <p:nvPr/>
        </p:nvGrpSpPr>
        <p:grpSpPr>
          <a:xfrm>
            <a:off x="7127437" y="3747113"/>
            <a:ext cx="3737709" cy="1136095"/>
            <a:chOff x="0" y="0"/>
            <a:chExt cx="3737707" cy="1136094"/>
          </a:xfrm>
        </p:grpSpPr>
        <p:sp>
          <p:nvSpPr>
            <p:cNvPr id="719" name="도형"/>
            <p:cNvSpPr/>
            <p:nvPr/>
          </p:nvSpPr>
          <p:spPr>
            <a:xfrm>
              <a:off x="0" y="-1"/>
              <a:ext cx="3737709" cy="113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217" y="713"/>
                  </a:moveTo>
                  <a:lnTo>
                    <a:pt x="217" y="20887"/>
                  </a:lnTo>
                  <a:lnTo>
                    <a:pt x="21383" y="20887"/>
                  </a:lnTo>
                  <a:lnTo>
                    <a:pt x="21383" y="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</a:p>
          </p:txBody>
        </p:sp>
        <p:sp>
          <p:nvSpPr>
            <p:cNvPr id="720" name="store_type 오분류 의존  → 중식도 카페로 판단, 커피 추천"/>
            <p:cNvSpPr txBox="1"/>
            <p:nvPr/>
          </p:nvSpPr>
          <p:spPr>
            <a:xfrm>
              <a:off x="83244" y="153068"/>
              <a:ext cx="3571220" cy="829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store_type</a:t>
              </a:r>
              <a:r>
                <a:t> 오분류 의존 </a:t>
              </a:r>
              <a:br/>
              <a:r>
                <a:rPr>
                  <a:solidFill>
                    <a:srgbClr val="F9DDD7"/>
                  </a:solidFill>
                </a:rPr>
                <a:t>→ 중식도 카페로 판단</a:t>
              </a:r>
              <a:r>
                <a:rPr>
                  <a:solidFill>
                    <a:srgbClr val="F9DDD7"/>
                  </a:solidFill>
                </a:rPr>
                <a:t>,</a:t>
              </a:r>
              <a:r>
                <a:rPr>
                  <a:solidFill>
                    <a:srgbClr val="F9DDD7"/>
                  </a:solidFill>
                </a:rPr>
                <a:t> 커피 추천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b="1" sz="4180"/>
            </a:lvl1pPr>
          </a:lstStyle>
          <a:p>
            <a:pPr/>
            <a:r>
              <a:t>문제 해결</a:t>
            </a:r>
          </a:p>
        </p:txBody>
      </p:sp>
      <p:grpSp>
        <p:nvGrpSpPr>
          <p:cNvPr id="726" name="사각형: 잘린 한쪽 모서리 4"/>
          <p:cNvGrpSpPr/>
          <p:nvPr/>
        </p:nvGrpSpPr>
        <p:grpSpPr>
          <a:xfrm>
            <a:off x="329537" y="2220644"/>
            <a:ext cx="3729758" cy="4233077"/>
            <a:chOff x="0" y="0"/>
            <a:chExt cx="3729756" cy="4233076"/>
          </a:xfrm>
        </p:grpSpPr>
        <p:sp>
          <p:nvSpPr>
            <p:cNvPr id="724" name="도형"/>
            <p:cNvSpPr/>
            <p:nvPr/>
          </p:nvSpPr>
          <p:spPr>
            <a:xfrm>
              <a:off x="-1" y="0"/>
              <a:ext cx="3729758" cy="4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000" y="0"/>
                  </a:lnTo>
                  <a:lnTo>
                    <a:pt x="21600" y="317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44450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725" name="store_type 의존성 제거…"/>
            <p:cNvSpPr txBox="1"/>
            <p:nvPr/>
          </p:nvSpPr>
          <p:spPr>
            <a:xfrm>
              <a:off x="192504" y="313308"/>
              <a:ext cx="3177929" cy="385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store_type </a:t>
              </a:r>
              <a:r>
                <a:t>의존성 제거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매장 </a:t>
              </a:r>
              <a:r>
                <a:t>ID </a:t>
              </a:r>
              <a:r>
                <a:t>기준 가용 메뉴만 조회</a:t>
              </a:r>
              <a:br/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노이즈 메뉴 자동 제외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사이드</a:t>
              </a:r>
              <a:r>
                <a:t>/</a:t>
              </a:r>
              <a:r>
                <a:t>음료 등 키워드 필터링</a:t>
              </a:r>
              <a:br/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영양 정보 조인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Nutrition Estimate </a:t>
              </a:r>
              <a:r>
                <a:t>와 외부 조인</a:t>
              </a:r>
            </a:p>
          </p:txBody>
        </p:sp>
      </p:grpSp>
      <p:grpSp>
        <p:nvGrpSpPr>
          <p:cNvPr id="729" name="사각형: 잘린 한쪽 모서리 5"/>
          <p:cNvGrpSpPr/>
          <p:nvPr/>
        </p:nvGrpSpPr>
        <p:grpSpPr>
          <a:xfrm>
            <a:off x="4266391" y="2220644"/>
            <a:ext cx="3729757" cy="4233077"/>
            <a:chOff x="0" y="0"/>
            <a:chExt cx="3729756" cy="4233076"/>
          </a:xfrm>
        </p:grpSpPr>
        <p:sp>
          <p:nvSpPr>
            <p:cNvPr id="727" name="도형"/>
            <p:cNvSpPr/>
            <p:nvPr/>
          </p:nvSpPr>
          <p:spPr>
            <a:xfrm>
              <a:off x="-1" y="0"/>
              <a:ext cx="3729758" cy="4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000" y="0"/>
                  </a:lnTo>
                  <a:lnTo>
                    <a:pt x="21600" y="317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44450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728" name="규칙 명시…"/>
            <p:cNvSpPr txBox="1"/>
            <p:nvPr/>
          </p:nvSpPr>
          <p:spPr>
            <a:xfrm>
              <a:off x="110784" y="385924"/>
              <a:ext cx="3285929" cy="3556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규칙 명시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메뉴 목록 중 정확히 </a:t>
              </a:r>
              <a:r>
                <a:t>1</a:t>
              </a:r>
              <a:r>
                <a:t>개 </a:t>
              </a:r>
              <a:r>
                <a:t>· </a:t>
              </a:r>
              <a:r>
                <a:t>이름 그대로 사용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길이 제약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- 2~3</a:t>
              </a:r>
              <a:r>
                <a:t>문장 </a:t>
              </a:r>
              <a:r>
                <a:t>· 80~120</a:t>
              </a:r>
              <a:r>
                <a:t>자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JSON </a:t>
              </a:r>
              <a:r>
                <a:t>강제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response_format = json_object · </a:t>
              </a:r>
              <a:r>
                <a:t>파싱 </a:t>
              </a:r>
              <a:r>
                <a:t>99%+</a:t>
              </a:r>
            </a:p>
          </p:txBody>
        </p:sp>
      </p:grpSp>
      <p:grpSp>
        <p:nvGrpSpPr>
          <p:cNvPr id="732" name="사각형: 잘린 한쪽 모서리 6"/>
          <p:cNvGrpSpPr/>
          <p:nvPr/>
        </p:nvGrpSpPr>
        <p:grpSpPr>
          <a:xfrm>
            <a:off x="8203244" y="2220644"/>
            <a:ext cx="3729757" cy="4237811"/>
            <a:chOff x="0" y="0"/>
            <a:chExt cx="3729756" cy="4237810"/>
          </a:xfrm>
        </p:grpSpPr>
        <p:sp>
          <p:nvSpPr>
            <p:cNvPr id="730" name="도형"/>
            <p:cNvSpPr/>
            <p:nvPr/>
          </p:nvSpPr>
          <p:spPr>
            <a:xfrm>
              <a:off x="0" y="0"/>
              <a:ext cx="3729757" cy="423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000" y="0"/>
                  </a:lnTo>
                  <a:lnTo>
                    <a:pt x="21600" y="317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44450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731" name="오늘의 추천…"/>
            <p:cNvSpPr txBox="1"/>
            <p:nvPr/>
          </p:nvSpPr>
          <p:spPr>
            <a:xfrm>
              <a:off x="156505" y="306085"/>
              <a:ext cx="3194488" cy="3931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오늘의 추천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스토리 문구에 사용된 실제 메뉴 </a:t>
              </a:r>
              <a:r>
                <a:t>1</a:t>
              </a:r>
              <a:r>
                <a:t>개를 고정 노출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고단백 추천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단백질 </a:t>
              </a:r>
              <a:r>
                <a:t>10g </a:t>
              </a:r>
              <a:r>
                <a:t>초과 중 상위 값 선별 </a:t>
              </a:r>
              <a:r>
                <a:t>· </a:t>
              </a:r>
              <a:r>
                <a:t>근육 건강 강조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달콤 추천</a:t>
              </a:r>
            </a:p>
            <a:p>
              <a:pPr>
                <a:lnSpc>
                  <a:spcPct val="150000"/>
                </a:lnSpc>
                <a:defRPr b="1"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- </a:t>
              </a:r>
              <a:r>
                <a:t>당류 </a:t>
              </a:r>
              <a:r>
                <a:t>10g </a:t>
              </a:r>
              <a:r>
                <a:t>초과 중 상위값 선별 </a:t>
              </a:r>
              <a:r>
                <a:t>· </a:t>
              </a:r>
              <a:r>
                <a:t>디저트</a:t>
              </a:r>
              <a:r>
                <a:t>/</a:t>
              </a:r>
              <a:r>
                <a:t>단맛 선호 반영</a:t>
              </a:r>
            </a:p>
          </p:txBody>
        </p:sp>
      </p:grpSp>
      <p:grpSp>
        <p:nvGrpSpPr>
          <p:cNvPr id="735" name="사각형: 둥근 모서리 7"/>
          <p:cNvGrpSpPr/>
          <p:nvPr/>
        </p:nvGrpSpPr>
        <p:grpSpPr>
          <a:xfrm>
            <a:off x="324132" y="1468144"/>
            <a:ext cx="3743114" cy="567632"/>
            <a:chOff x="0" y="0"/>
            <a:chExt cx="3743112" cy="567631"/>
          </a:xfrm>
        </p:grpSpPr>
        <p:sp>
          <p:nvSpPr>
            <p:cNvPr id="733" name="모서리가 둥근 직사각형"/>
            <p:cNvSpPr/>
            <p:nvPr/>
          </p:nvSpPr>
          <p:spPr>
            <a:xfrm>
              <a:off x="0" y="0"/>
              <a:ext cx="3743113" cy="567632"/>
            </a:xfrm>
            <a:prstGeom prst="roundRect">
              <a:avLst>
                <a:gd name="adj" fmla="val 50000"/>
              </a:avLst>
            </a:prstGeom>
            <a:noFill/>
            <a:ln w="41275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34" name="① store_type 제거 + 실 메뉴 쿼리"/>
            <p:cNvSpPr txBox="1"/>
            <p:nvPr/>
          </p:nvSpPr>
          <p:spPr>
            <a:xfrm>
              <a:off x="238044" y="90392"/>
              <a:ext cx="3355585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9DDD7"/>
                  </a:solidFill>
                </a:defRPr>
              </a:pPr>
              <a:r>
                <a:t>① </a:t>
              </a:r>
              <a:r>
                <a:t>store_type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제거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실 메뉴 쿼리</a:t>
              </a:r>
            </a:p>
          </p:txBody>
        </p:sp>
      </p:grpSp>
      <p:grpSp>
        <p:nvGrpSpPr>
          <p:cNvPr id="738" name="사각형: 둥근 모서리 8"/>
          <p:cNvGrpSpPr/>
          <p:nvPr/>
        </p:nvGrpSpPr>
        <p:grpSpPr>
          <a:xfrm>
            <a:off x="4249465" y="1468144"/>
            <a:ext cx="3743114" cy="567632"/>
            <a:chOff x="0" y="0"/>
            <a:chExt cx="3743112" cy="567631"/>
          </a:xfrm>
        </p:grpSpPr>
        <p:sp>
          <p:nvSpPr>
            <p:cNvPr id="736" name="모서리가 둥근 직사각형"/>
            <p:cNvSpPr/>
            <p:nvPr/>
          </p:nvSpPr>
          <p:spPr>
            <a:xfrm>
              <a:off x="0" y="0"/>
              <a:ext cx="3743113" cy="567632"/>
            </a:xfrm>
            <a:prstGeom prst="roundRect">
              <a:avLst>
                <a:gd name="adj" fmla="val 50000"/>
              </a:avLst>
            </a:prstGeom>
            <a:noFill/>
            <a:ln w="41275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37" name="② 프롬프트 강화 + JSON 강제"/>
            <p:cNvSpPr txBox="1"/>
            <p:nvPr/>
          </p:nvSpPr>
          <p:spPr>
            <a:xfrm>
              <a:off x="238044" y="90392"/>
              <a:ext cx="3355585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9DDD7"/>
                  </a:solidFill>
                </a:defRPr>
              </a:pPr>
              <a:r>
                <a:t>②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프롬프트 강화 </a:t>
              </a:r>
              <a:r>
                <a:t>+ JSON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강제</a:t>
              </a:r>
            </a:p>
          </p:txBody>
        </p:sp>
      </p:grpSp>
      <p:grpSp>
        <p:nvGrpSpPr>
          <p:cNvPr id="741" name="사각형: 둥근 모서리 9"/>
          <p:cNvGrpSpPr/>
          <p:nvPr/>
        </p:nvGrpSpPr>
        <p:grpSpPr>
          <a:xfrm>
            <a:off x="8174797" y="1468144"/>
            <a:ext cx="3743114" cy="567632"/>
            <a:chOff x="0" y="0"/>
            <a:chExt cx="3743112" cy="567631"/>
          </a:xfrm>
        </p:grpSpPr>
        <p:sp>
          <p:nvSpPr>
            <p:cNvPr id="739" name="모서리가 둥근 직사각형"/>
            <p:cNvSpPr/>
            <p:nvPr/>
          </p:nvSpPr>
          <p:spPr>
            <a:xfrm>
              <a:off x="0" y="0"/>
              <a:ext cx="3743113" cy="567632"/>
            </a:xfrm>
            <a:prstGeom prst="roundRect">
              <a:avLst>
                <a:gd name="adj" fmla="val 50000"/>
              </a:avLst>
            </a:prstGeom>
            <a:noFill/>
            <a:ln w="41275" cap="flat">
              <a:solidFill>
                <a:srgbClr val="CE976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40" name="③ 3개 슬롯 추천 + FE 통합"/>
            <p:cNvSpPr txBox="1"/>
            <p:nvPr/>
          </p:nvSpPr>
          <p:spPr>
            <a:xfrm>
              <a:off x="238044" y="90392"/>
              <a:ext cx="3355585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9DDD7"/>
                  </a:solidFill>
                </a:defRPr>
              </a:pPr>
              <a:r>
                <a:t>③ </a:t>
              </a:r>
              <a:r>
                <a:t>3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 슬롯 추천 </a:t>
              </a:r>
              <a:r>
                <a:t>+ FE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통합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b="1" sz="1620"/>
            </a:pPr>
            <a:r>
              <a:t>컬럼 비교 </a:t>
            </a:r>
            <a:r>
              <a:t>· </a:t>
            </a:r>
            <a:r>
              <a:t>저장 방식 </a:t>
            </a:r>
            <a:r>
              <a:t>· </a:t>
            </a:r>
            <a:r>
              <a:t>인덱스 </a:t>
            </a:r>
            <a:r>
              <a:t>· </a:t>
            </a:r>
            <a:r>
              <a:t>개선 효과</a:t>
            </a:r>
          </a:p>
        </p:txBody>
      </p:sp>
      <p:sp>
        <p:nvSpPr>
          <p:cNvPr id="746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b="1" sz="4180"/>
            </a:pPr>
            <a:r>
              <a:t>DB </a:t>
            </a:r>
            <a:r>
              <a:t>마이그레이션</a:t>
            </a:r>
            <a:r>
              <a:t>: Before vs After</a:t>
            </a:r>
          </a:p>
        </p:txBody>
      </p:sp>
      <p:sp>
        <p:nvSpPr>
          <p:cNvPr id="747" name="내용 개체 틀 3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6313" indent="-226313" defTabSz="905255">
              <a:lnSpc>
                <a:spcPts val="2700"/>
              </a:lnSpc>
              <a:spcBef>
                <a:spcPts val="900"/>
              </a:spcBef>
              <a:buSzPct val="100000"/>
              <a:buFont typeface="Arial"/>
              <a:buChar char="•"/>
              <a:defRPr b="1" sz="1782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중복 데이터 제거</a:t>
            </a:r>
          </a:p>
          <a:p>
            <a:pPr defTabSz="905255">
              <a:lnSpc>
                <a:spcPts val="2700"/>
              </a:lnSpc>
              <a:spcBef>
                <a:spcPts val="900"/>
              </a:spcBef>
              <a:defRPr sz="1782">
                <a:solidFill>
                  <a:srgbClr val="FFFFFF"/>
                </a:solidFill>
              </a:defRPr>
            </a:pPr>
            <a:r>
              <a:t>store_type·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 </a:t>
            </a:r>
            <a:r>
              <a:t>JSON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중복 정리</a:t>
            </a:r>
            <a:endParaRPr sz="1979"/>
          </a:p>
          <a:p>
            <a:pPr marL="226313" indent="-226313" defTabSz="905255">
              <a:lnSpc>
                <a:spcPts val="2700"/>
              </a:lnSpc>
              <a:spcBef>
                <a:spcPts val="900"/>
              </a:spcBef>
              <a:buSzPct val="100000"/>
              <a:buFont typeface="Arial"/>
              <a:buChar char="•"/>
              <a:defRPr b="1" sz="1782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조회 성능 향상</a:t>
            </a:r>
            <a:endParaRPr sz="1979">
              <a:solidFill>
                <a:srgbClr val="FFFFFF"/>
              </a:solidFill>
            </a:endParaRPr>
          </a:p>
          <a:p>
            <a:pPr defTabSz="905255">
              <a:lnSpc>
                <a:spcPts val="2700"/>
              </a:lnSpc>
              <a:spcBef>
                <a:spcPts val="900"/>
              </a:spcBef>
              <a:defRPr sz="1782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조건 인덱스 도입으로 필터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정렬 비용 절감</a:t>
            </a:r>
            <a:endParaRPr sz="1979"/>
          </a:p>
          <a:p>
            <a:pPr marL="226313" indent="-226313" defTabSz="905255">
              <a:lnSpc>
                <a:spcPts val="2700"/>
              </a:lnSpc>
              <a:spcBef>
                <a:spcPts val="900"/>
              </a:spcBef>
              <a:buSzPct val="100000"/>
              <a:buFont typeface="Arial"/>
              <a:buChar char="•"/>
              <a:defRPr b="1" sz="1782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데이터 활용성 증가</a:t>
            </a:r>
            <a:endParaRPr sz="1979">
              <a:solidFill>
                <a:srgbClr val="FFFFFF"/>
              </a:solidFill>
            </a:endParaRPr>
          </a:p>
          <a:p>
            <a:pPr defTabSz="905255">
              <a:lnSpc>
                <a:spcPts val="2700"/>
              </a:lnSpc>
              <a:spcBef>
                <a:spcPts val="900"/>
              </a:spcBef>
              <a:defRPr sz="1782">
                <a:solidFill>
                  <a:srgbClr val="FFFFFF"/>
                </a:solidFill>
              </a:defRPr>
            </a:pPr>
            <a:r>
              <a:t>featured_menu_name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등 분석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추천에 직접 사용</a:t>
            </a:r>
            <a:endParaRPr sz="1979"/>
          </a:p>
          <a:p>
            <a:pPr marL="226313" indent="-226313" defTabSz="905255">
              <a:lnSpc>
                <a:spcPts val="2700"/>
              </a:lnSpc>
              <a:spcBef>
                <a:spcPts val="900"/>
              </a:spcBef>
              <a:buSzPct val="100000"/>
              <a:buFont typeface="Arial"/>
              <a:buChar char="•"/>
              <a:defRPr b="1" sz="1782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환각 문제 방지 기여</a:t>
            </a:r>
            <a:endParaRPr sz="1979">
              <a:solidFill>
                <a:srgbClr val="FFFFFF"/>
              </a:solidFill>
            </a:endParaRPr>
          </a:p>
          <a:p>
            <a:pPr defTabSz="905255">
              <a:lnSpc>
                <a:spcPts val="2700"/>
              </a:lnSpc>
              <a:spcBef>
                <a:spcPts val="900"/>
              </a:spcBef>
              <a:defRPr sz="1782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실 메뉴 기반 필드로 </a:t>
            </a:r>
            <a:r>
              <a:t>LLM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입력 품질 강화</a:t>
            </a:r>
          </a:p>
        </p:txBody>
      </p:sp>
      <p:sp>
        <p:nvSpPr>
          <p:cNvPr id="748" name="텍스트 개체 틀 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b="1"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개선 사항</a:t>
            </a:r>
          </a:p>
        </p:txBody>
      </p:sp>
      <p:pic>
        <p:nvPicPr>
          <p:cNvPr id="749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761" y="1856652"/>
            <a:ext cx="6067426" cy="430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Box 46"/>
          <p:cNvSpPr txBox="1"/>
          <p:nvPr/>
        </p:nvSpPr>
        <p:spPr>
          <a:xfrm>
            <a:off x="2255558" y="2722872"/>
            <a:ext cx="768088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Project Introduction</a:t>
            </a:r>
          </a:p>
        </p:txBody>
      </p:sp>
      <p:sp>
        <p:nvSpPr>
          <p:cNvPr id="388" name="TextBox 2"/>
          <p:cNvSpPr txBox="1"/>
          <p:nvPr/>
        </p:nvSpPr>
        <p:spPr>
          <a:xfrm>
            <a:off x="3093719" y="3950915"/>
            <a:ext cx="6004562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AI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기반 맞춤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시즌형 스마트 메뉴 추천 시스템</a:t>
            </a:r>
          </a:p>
        </p:txBody>
      </p:sp>
      <p:pic>
        <p:nvPicPr>
          <p:cNvPr id="389" name="그래픽 4" descr="그래픽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600" y="2022363"/>
            <a:ext cx="674802" cy="67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액자 1"/>
          <p:cNvSpPr/>
          <p:nvPr/>
        </p:nvSpPr>
        <p:spPr>
          <a:xfrm>
            <a:off x="1332349" y="2113613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2" name="직사각형 35"/>
          <p:cNvSpPr txBox="1"/>
          <p:nvPr/>
        </p:nvSpPr>
        <p:spPr>
          <a:xfrm>
            <a:off x="1461923" y="4113608"/>
            <a:ext cx="1800211" cy="102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40% -&gt; </a:t>
            </a:r>
            <a:r>
              <a:rPr>
                <a:solidFill>
                  <a:srgbClr val="ECBF98"/>
                </a:solidFill>
              </a:rPr>
              <a:t>100%</a:t>
            </a:r>
            <a:endParaRPr>
              <a:solidFill>
                <a:srgbClr val="ECBF98"/>
              </a:solidFill>
            </a:endParaRP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정확도</a:t>
            </a:r>
          </a:p>
        </p:txBody>
      </p:sp>
      <p:sp>
        <p:nvSpPr>
          <p:cNvPr id="753" name="직사각형 37"/>
          <p:cNvSpPr txBox="1"/>
          <p:nvPr/>
        </p:nvSpPr>
        <p:spPr>
          <a:xfrm>
            <a:off x="3868259" y="4113608"/>
            <a:ext cx="1800211" cy="102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환각 발생률</a:t>
            </a:r>
          </a:p>
        </p:txBody>
      </p:sp>
      <p:sp>
        <p:nvSpPr>
          <p:cNvPr id="754" name="직사각형 39"/>
          <p:cNvSpPr txBox="1"/>
          <p:nvPr/>
        </p:nvSpPr>
        <p:spPr>
          <a:xfrm>
            <a:off x="6265339" y="4113608"/>
            <a:ext cx="1800213" cy="102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생성 시간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</p:txBody>
      </p:sp>
      <p:sp>
        <p:nvSpPr>
          <p:cNvPr id="755" name="직사각형 41"/>
          <p:cNvSpPr txBox="1"/>
          <p:nvPr/>
        </p:nvSpPr>
        <p:spPr>
          <a:xfrm>
            <a:off x="8739780" y="4113608"/>
            <a:ext cx="1800211" cy="102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광고 문구 길이</a:t>
            </a:r>
          </a:p>
        </p:txBody>
      </p:sp>
      <p:sp>
        <p:nvSpPr>
          <p:cNvPr id="756" name="액자 42"/>
          <p:cNvSpPr/>
          <p:nvPr/>
        </p:nvSpPr>
        <p:spPr>
          <a:xfrm>
            <a:off x="3732675" y="2113613"/>
            <a:ext cx="2071378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7" name="액자 43"/>
          <p:cNvSpPr/>
          <p:nvPr/>
        </p:nvSpPr>
        <p:spPr>
          <a:xfrm>
            <a:off x="8601529" y="2113613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8" name="제목 4"/>
          <p:cNvSpPr txBox="1"/>
          <p:nvPr/>
        </p:nvSpPr>
        <p:spPr>
          <a:xfrm>
            <a:off x="885507" y="513833"/>
            <a:ext cx="10424161" cy="201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성과 지표</a:t>
            </a:r>
            <a:r>
              <a:t>(KPI)</a:t>
            </a:r>
          </a:p>
          <a:p>
            <a:pPr>
              <a:lnSpc>
                <a:spcPct val="90000"/>
              </a:lnSpc>
              <a:defRPr sz="4400"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br/>
          </a:p>
        </p:txBody>
      </p:sp>
      <p:sp>
        <p:nvSpPr>
          <p:cNvPr id="759" name="텍스트 개체 틀 3"/>
          <p:cNvSpPr txBox="1"/>
          <p:nvPr/>
        </p:nvSpPr>
        <p:spPr>
          <a:xfrm>
            <a:off x="885508" y="1382702"/>
            <a:ext cx="10424160" cy="132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메뉴 정확도 </a:t>
            </a:r>
            <a:r>
              <a:t>· </a:t>
            </a:r>
            <a:r>
              <a:t>환각 발생률 </a:t>
            </a:r>
            <a:r>
              <a:t>· </a:t>
            </a:r>
            <a:r>
              <a:t>생성 시간 </a:t>
            </a:r>
            <a:r>
              <a:t>· </a:t>
            </a:r>
            <a:r>
              <a:t>문구 길이 </a:t>
            </a:r>
            <a:r>
              <a:t>· </a:t>
            </a:r>
            <a:r>
              <a:t>응답 속도</a:t>
            </a:r>
            <a:endParaRPr sz="2800"/>
          </a:p>
          <a:p>
            <a:pPr marL="3200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pPr>
            <a:br>
              <a:rPr sz="2800"/>
            </a:br>
          </a:p>
        </p:txBody>
      </p:sp>
      <p:sp>
        <p:nvSpPr>
          <p:cNvPr id="760" name="액자 44"/>
          <p:cNvSpPr/>
          <p:nvPr/>
        </p:nvSpPr>
        <p:spPr>
          <a:xfrm>
            <a:off x="6132794" y="2113613"/>
            <a:ext cx="2071378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61" name="그래픽 2" descr="그래픽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1791" y="2912566"/>
            <a:ext cx="783959" cy="693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그래픽 3" descr="그래픽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145" y="2962687"/>
            <a:ext cx="664438" cy="593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그래픽 4" descr="그래픽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0180" y="2926586"/>
            <a:ext cx="514073" cy="665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그래픽 5" descr="그래픽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44151" y="2931843"/>
            <a:ext cx="642592" cy="655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b="1" sz="4180"/>
            </a:pPr>
            <a:r>
              <a:t>최종 문구 예시 </a:t>
            </a:r>
            <a:r>
              <a:t>+ </a:t>
            </a:r>
            <a:r>
              <a:t>파라미터 튜닝</a:t>
            </a:r>
          </a:p>
        </p:txBody>
      </p:sp>
      <p:sp>
        <p:nvSpPr>
          <p:cNvPr id="767" name="내용 개체 틀 5"/>
          <p:cNvSpPr txBox="1"/>
          <p:nvPr>
            <p:ph type="body" sz="half" idx="1"/>
          </p:nvPr>
        </p:nvSpPr>
        <p:spPr>
          <a:xfrm>
            <a:off x="839787" y="2479488"/>
            <a:ext cx="5157789" cy="37794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defRPr b="1">
                <a:solidFill>
                  <a:srgbClr val="F9DDD7"/>
                </a:solidFill>
                <a:latin typeface="HS봄바람체 3.0 Thin "/>
                <a:ea typeface="HS봄바람체 3.0 Thin "/>
                <a:cs typeface="HS봄바람체 3.0 Thin "/>
                <a:sym typeface="HS봄바람체 3.0 Thin "/>
              </a:defRPr>
            </a:pPr>
            <a:r>
              <a:t> </a:t>
            </a:r>
            <a:r>
              <a:rPr b="0"/>
              <a:t> </a:t>
            </a:r>
            <a:r>
              <a:rPr b="0"/>
              <a:t>“</a:t>
            </a:r>
            <a:r>
              <a:rPr b="0">
                <a:latin typeface="서울남산 장체 B"/>
                <a:ea typeface="서울남산 장체 B"/>
                <a:cs typeface="서울남산 장체 B"/>
                <a:sym typeface="서울남산 장체 B"/>
              </a:rPr>
              <a:t>겨울에 어울리는 고소한 맛</a:t>
            </a:r>
            <a:r>
              <a:rPr b="0"/>
              <a:t>”</a:t>
            </a:r>
            <a:br>
              <a:rPr b="0"/>
            </a:br>
          </a:p>
          <a:p>
            <a:pPr marL="0" indent="0">
              <a:lnSpc>
                <a:spcPct val="150000"/>
              </a:lnSpc>
              <a:defRPr>
                <a:latin typeface="HS봄바람체 3.0 Thin "/>
                <a:ea typeface="HS봄바람체 3.0 Thin "/>
                <a:cs typeface="HS봄바람체 3.0 Thin "/>
                <a:sym typeface="HS봄바람체 3.0 Thin "/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영하의 추위를 녹여줄 유린기</a:t>
            </a:r>
            <a:r>
              <a:t>,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점심 시간에 딱 맞는 따뜻한 한 접시로 오늘의 에너지를 채워보세요</a:t>
            </a:r>
            <a:r>
              <a:t>.”</a:t>
            </a:r>
            <a:endParaRPr>
              <a:solidFill>
                <a:srgbClr val="FFFFFF"/>
              </a:solidFill>
            </a:endParaRPr>
          </a:p>
          <a:p>
            <a:pPr algn="l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HS봄바람체 3.0 Thin "/>
                <a:ea typeface="HS봄바람체 3.0 Thin "/>
                <a:cs typeface="HS봄바람체 3.0 Thin "/>
                <a:sym typeface="HS봄바람체 3.0 Thin 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온도와 시간대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반영</a:t>
            </a:r>
          </a:p>
          <a:p>
            <a:pPr algn="l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HS봄바람체 3.0 Thin "/>
                <a:ea typeface="HS봄바람체 3.0 Thin "/>
                <a:cs typeface="HS봄바람체 3.0 Thin "/>
                <a:sym typeface="HS봄바람체 3.0 Thin 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길이 증가로 가독성</a:t>
            </a:r>
            <a:r>
              <a:t>,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설득력 </a:t>
            </a:r>
            <a:r>
              <a:t>UP</a:t>
            </a:r>
          </a:p>
        </p:txBody>
      </p:sp>
      <p:sp>
        <p:nvSpPr>
          <p:cNvPr id="768" name="내용 개체 틀 10"/>
          <p:cNvSpPr txBox="1"/>
          <p:nvPr/>
        </p:nvSpPr>
        <p:spPr>
          <a:xfrm>
            <a:off x="6267303" y="2410212"/>
            <a:ext cx="5039189" cy="4054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9DDD7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시스템 메시지 강화</a:t>
            </a:r>
            <a:endParaRPr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  <a:r>
              <a:t>40~60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자</a:t>
            </a:r>
            <a:r>
              <a:t>, 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온도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시간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이벤트</a:t>
            </a:r>
            <a:r>
              <a:t>)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활용 규칙 명시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9DDD7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좋은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나쁜 예 제시</a:t>
            </a:r>
            <a:endParaRPr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금지 패턴을 명확히 </a:t>
            </a:r>
            <a:r>
              <a:t>→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길이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형태 유지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9DDD7"/>
                </a:solidFill>
              </a:defRPr>
            </a:pPr>
            <a:r>
              <a:t>JSON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강제로 안정적 파싱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응답 구조 고정 </a:t>
            </a:r>
            <a:r>
              <a:t>→ </a:t>
            </a:r>
            <a:r>
              <a:t>FE Parser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오류 감소</a:t>
            </a:r>
          </a:p>
        </p:txBody>
      </p:sp>
      <p:sp>
        <p:nvSpPr>
          <p:cNvPr id="769" name="텍스트 개체 틀 7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91440" indent="-91440" algn="ctr" defTabSz="365760">
              <a:lnSpc>
                <a:spcPct val="90000"/>
              </a:lnSpc>
              <a:spcBef>
                <a:spcPts val="400"/>
              </a:spcBef>
              <a:defRPr b="1" sz="8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Before (14</a:t>
            </a:r>
            <a:r>
              <a:t>자</a:t>
            </a:r>
            <a:r>
              <a:t>) vs After (55</a:t>
            </a:r>
            <a:r>
              <a:t>자</a:t>
            </a:r>
            <a:r>
              <a:t>) · temperature 0.8</a:t>
            </a:r>
          </a:p>
          <a:p>
            <a:pPr marL="91440" indent="-91440" algn="ctr" defTabSz="365760">
              <a:lnSpc>
                <a:spcPct val="90000"/>
              </a:lnSpc>
              <a:spcBef>
                <a:spcPts val="400"/>
              </a:spcBef>
              <a:defRPr sz="8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br/>
            <a:br/>
          </a:p>
        </p:txBody>
      </p:sp>
      <p:sp>
        <p:nvSpPr>
          <p:cNvPr id="770" name="텍스트 개체 틀 1"/>
          <p:cNvSpPr/>
          <p:nvPr>
            <p:ph type="body" idx="2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91440" indent="-91440" defTabSz="365760">
              <a:spcBef>
                <a:spcPts val="400"/>
              </a:spcBef>
              <a:buSzTx/>
              <a:buFontTx/>
              <a:buNone/>
              <a:defRPr b="1" sz="96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파라미터 튜닝</a:t>
            </a:r>
          </a:p>
          <a:p>
            <a:pPr marL="91440" indent="-91440" defTabSz="365760">
              <a:spcBef>
                <a:spcPts val="400"/>
              </a:spcBef>
              <a:buSzTx/>
              <a:buFontTx/>
              <a:buNone/>
              <a:defRPr sz="96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br/>
          </a:p>
        </p:txBody>
      </p:sp>
      <p:sp>
        <p:nvSpPr>
          <p:cNvPr id="771" name="텍스트 개체 틀 2"/>
          <p:cNvSpPr/>
          <p:nvPr>
            <p:ph type="body" idx="22"/>
          </p:nvPr>
        </p:nvSpPr>
        <p:spPr>
          <a:xfrm>
            <a:off x="1259840" y="1849383"/>
            <a:ext cx="4737736" cy="44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91440" indent="-91440" defTabSz="365760">
              <a:spcBef>
                <a:spcPts val="400"/>
              </a:spcBef>
              <a:buSzTx/>
              <a:buFontTx/>
              <a:buNone/>
              <a:defRPr b="1" sz="96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문구 </a:t>
            </a:r>
            <a:r>
              <a:t>Before → After</a:t>
            </a:r>
          </a:p>
          <a:p>
            <a:pPr marL="91440" indent="-91440" defTabSz="365760">
              <a:spcBef>
                <a:spcPts val="400"/>
              </a:spcBef>
              <a:buSzTx/>
              <a:buFontTx/>
              <a:buNone/>
              <a:defRPr sz="96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br/>
          </a:p>
        </p:txBody>
      </p:sp>
      <p:sp>
        <p:nvSpPr>
          <p:cNvPr id="772" name="Shape 3"/>
          <p:cNvSpPr/>
          <p:nvPr/>
        </p:nvSpPr>
        <p:spPr>
          <a:xfrm>
            <a:off x="3329289" y="3131078"/>
            <a:ext cx="17878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154"/>
                </a:moveTo>
                <a:lnTo>
                  <a:pt x="5400" y="1315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154"/>
                </a:lnTo>
                <a:lnTo>
                  <a:pt x="21600" y="1315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9B7272"/>
          </a:solidFill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Box 46"/>
          <p:cNvSpPr txBox="1"/>
          <p:nvPr/>
        </p:nvSpPr>
        <p:spPr>
          <a:xfrm>
            <a:off x="2930017" y="2703307"/>
            <a:ext cx="6331967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고객 요청 반영 메뉴 추천</a:t>
            </a:r>
          </a:p>
        </p:txBody>
      </p:sp>
      <p:sp>
        <p:nvSpPr>
          <p:cNvPr id="775" name="TextBox 47"/>
          <p:cNvSpPr txBox="1"/>
          <p:nvPr/>
        </p:nvSpPr>
        <p:spPr>
          <a:xfrm>
            <a:off x="2618095" y="4007512"/>
            <a:ext cx="695580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2000">
                <a:solidFill>
                  <a:srgbClr val="ECBF98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 요청에 맞춰 영양소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 기준으로 최적의 메뉴를 추천</a:t>
            </a:r>
          </a:p>
        </p:txBody>
      </p:sp>
      <p:pic>
        <p:nvPicPr>
          <p:cNvPr id="776" name="그래픽 1" descr="그래픽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7674" y="1942309"/>
            <a:ext cx="776653" cy="687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직사각형 50"/>
          <p:cNvSpPr/>
          <p:nvPr/>
        </p:nvSpPr>
        <p:spPr>
          <a:xfrm>
            <a:off x="1126457" y="1931406"/>
            <a:ext cx="2197525" cy="3934627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9" name="액자 1"/>
          <p:cNvSpPr/>
          <p:nvPr/>
        </p:nvSpPr>
        <p:spPr>
          <a:xfrm>
            <a:off x="1193799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88" name="그룹 25"/>
          <p:cNvGrpSpPr/>
          <p:nvPr/>
        </p:nvGrpSpPr>
        <p:grpSpPr>
          <a:xfrm>
            <a:off x="1946871" y="2956479"/>
            <a:ext cx="578757" cy="610400"/>
            <a:chOff x="0" y="0"/>
            <a:chExt cx="578756" cy="610399"/>
          </a:xfrm>
        </p:grpSpPr>
        <p:sp>
          <p:nvSpPr>
            <p:cNvPr id="780" name="자유형: 도형 26"/>
            <p:cNvSpPr/>
            <p:nvPr/>
          </p:nvSpPr>
          <p:spPr>
            <a:xfrm>
              <a:off x="0" y="142522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1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104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104"/>
                  </a:cubicBezTo>
                  <a:lnTo>
                    <a:pt x="4606" y="7920"/>
                  </a:lnTo>
                  <a:cubicBezTo>
                    <a:pt x="4606" y="7315"/>
                    <a:pt x="4959" y="6797"/>
                    <a:pt x="5371" y="6797"/>
                  </a:cubicBezTo>
                  <a:cubicBezTo>
                    <a:pt x="8997" y="6797"/>
                    <a:pt x="12642" y="6797"/>
                    <a:pt x="16269" y="6797"/>
                  </a:cubicBezTo>
                  <a:cubicBezTo>
                    <a:pt x="16680" y="6797"/>
                    <a:pt x="17092" y="7286"/>
                    <a:pt x="17092" y="7920"/>
                  </a:cubicBezTo>
                  <a:lnTo>
                    <a:pt x="17072" y="131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1" name="자유형: 도형 27"/>
            <p:cNvSpPr/>
            <p:nvPr/>
          </p:nvSpPr>
          <p:spPr>
            <a:xfrm>
              <a:off x="21956" y="639"/>
              <a:ext cx="116916" cy="12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  <a:moveTo>
                    <a:pt x="10800" y="6233"/>
                  </a:moveTo>
                  <a:cubicBezTo>
                    <a:pt x="13299" y="6233"/>
                    <a:pt x="15340" y="8275"/>
                    <a:pt x="15340" y="10773"/>
                  </a:cubicBezTo>
                  <a:cubicBezTo>
                    <a:pt x="15340" y="13272"/>
                    <a:pt x="13299" y="15313"/>
                    <a:pt x="10800" y="15313"/>
                  </a:cubicBezTo>
                  <a:cubicBezTo>
                    <a:pt x="8301" y="15313"/>
                    <a:pt x="6260" y="13272"/>
                    <a:pt x="6260" y="10773"/>
                  </a:cubicBezTo>
                  <a:cubicBezTo>
                    <a:pt x="6260" y="8275"/>
                    <a:pt x="8301" y="6233"/>
                    <a:pt x="10800" y="6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2" name="자유형: 도형 28"/>
            <p:cNvSpPr/>
            <p:nvPr/>
          </p:nvSpPr>
          <p:spPr>
            <a:xfrm>
              <a:off x="194421" y="0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7560" y="14379"/>
                  </a:moveTo>
                  <a:lnTo>
                    <a:pt x="1904" y="14379"/>
                  </a:lnTo>
                  <a:lnTo>
                    <a:pt x="1904" y="7190"/>
                  </a:lnTo>
                  <a:lnTo>
                    <a:pt x="7560" y="7190"/>
                  </a:lnTo>
                  <a:lnTo>
                    <a:pt x="7560" y="14379"/>
                  </a:lnTo>
                  <a:close/>
                  <a:moveTo>
                    <a:pt x="19688" y="14379"/>
                  </a:moveTo>
                  <a:lnTo>
                    <a:pt x="9464" y="14379"/>
                  </a:lnTo>
                  <a:lnTo>
                    <a:pt x="9464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3" name="자유형: 도형 29"/>
            <p:cNvSpPr/>
            <p:nvPr/>
          </p:nvSpPr>
          <p:spPr>
            <a:xfrm>
              <a:off x="0" y="490431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3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075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075"/>
                  </a:cubicBezTo>
                  <a:lnTo>
                    <a:pt x="4606" y="7862"/>
                  </a:lnTo>
                  <a:cubicBezTo>
                    <a:pt x="4606" y="7258"/>
                    <a:pt x="4959" y="6739"/>
                    <a:pt x="5371" y="6739"/>
                  </a:cubicBezTo>
                  <a:cubicBezTo>
                    <a:pt x="7174" y="6739"/>
                    <a:pt x="8997" y="6739"/>
                    <a:pt x="10819" y="6739"/>
                  </a:cubicBezTo>
                  <a:cubicBezTo>
                    <a:pt x="12642" y="6739"/>
                    <a:pt x="14465" y="6739"/>
                    <a:pt x="16269" y="6739"/>
                  </a:cubicBezTo>
                  <a:cubicBezTo>
                    <a:pt x="16680" y="6739"/>
                    <a:pt x="17092" y="7229"/>
                    <a:pt x="17092" y="7862"/>
                  </a:cubicBezTo>
                  <a:lnTo>
                    <a:pt x="17072" y="130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4" name="자유형: 도형 30"/>
            <p:cNvSpPr/>
            <p:nvPr/>
          </p:nvSpPr>
          <p:spPr>
            <a:xfrm>
              <a:off x="21956" y="348548"/>
              <a:ext cx="116916" cy="12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37"/>
                    <a:pt x="21600" y="10800"/>
                  </a:cubicBezTo>
                  <a:close/>
                  <a:moveTo>
                    <a:pt x="6260" y="10800"/>
                  </a:moveTo>
                  <a:cubicBezTo>
                    <a:pt x="6260" y="8301"/>
                    <a:pt x="8301" y="6260"/>
                    <a:pt x="10800" y="6260"/>
                  </a:cubicBezTo>
                  <a:cubicBezTo>
                    <a:pt x="13299" y="6260"/>
                    <a:pt x="15340" y="8301"/>
                    <a:pt x="15340" y="10800"/>
                  </a:cubicBezTo>
                  <a:cubicBezTo>
                    <a:pt x="15340" y="13298"/>
                    <a:pt x="13299" y="15340"/>
                    <a:pt x="10800" y="15340"/>
                  </a:cubicBezTo>
                  <a:cubicBezTo>
                    <a:pt x="8301" y="15340"/>
                    <a:pt x="6260" y="13298"/>
                    <a:pt x="626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5" name="자유형: 도형 31"/>
            <p:cNvSpPr/>
            <p:nvPr/>
          </p:nvSpPr>
          <p:spPr>
            <a:xfrm>
              <a:off x="194421" y="150360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2896" y="14379"/>
                  </a:moveTo>
                  <a:lnTo>
                    <a:pt x="1912" y="14379"/>
                  </a:lnTo>
                  <a:lnTo>
                    <a:pt x="1912" y="7190"/>
                  </a:lnTo>
                  <a:lnTo>
                    <a:pt x="12896" y="7190"/>
                  </a:lnTo>
                  <a:lnTo>
                    <a:pt x="12896" y="14379"/>
                  </a:lnTo>
                  <a:close/>
                  <a:moveTo>
                    <a:pt x="19688" y="14379"/>
                  </a:moveTo>
                  <a:lnTo>
                    <a:pt x="14800" y="14379"/>
                  </a:lnTo>
                  <a:lnTo>
                    <a:pt x="14800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6" name="자유형: 도형 32"/>
            <p:cNvSpPr/>
            <p:nvPr/>
          </p:nvSpPr>
          <p:spPr>
            <a:xfrm>
              <a:off x="194421" y="346788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3947" y="7190"/>
                  </a:lnTo>
                  <a:lnTo>
                    <a:pt x="3947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5843" y="14379"/>
                  </a:lnTo>
                  <a:lnTo>
                    <a:pt x="584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7" name="자유형: 도형 33"/>
            <p:cNvSpPr/>
            <p:nvPr/>
          </p:nvSpPr>
          <p:spPr>
            <a:xfrm>
              <a:off x="194421" y="497149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15879" y="7190"/>
                  </a:lnTo>
                  <a:lnTo>
                    <a:pt x="15879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17783" y="14379"/>
                  </a:lnTo>
                  <a:lnTo>
                    <a:pt x="1778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89" name="직사각형 35"/>
          <p:cNvSpPr txBox="1"/>
          <p:nvPr/>
        </p:nvSpPr>
        <p:spPr>
          <a:xfrm>
            <a:off x="1323373" y="4063384"/>
            <a:ext cx="1800212" cy="132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1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단일 프롬프트 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테스트</a:t>
            </a:r>
          </a:p>
        </p:txBody>
      </p:sp>
      <p:sp>
        <p:nvSpPr>
          <p:cNvPr id="790" name="직사각형 37"/>
          <p:cNvSpPr txBox="1"/>
          <p:nvPr/>
        </p:nvSpPr>
        <p:spPr>
          <a:xfrm>
            <a:off x="3903050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2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배치 실험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t>(5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프롬프트</a:t>
            </a:r>
            <a:r>
              <a:t>)</a:t>
            </a:r>
          </a:p>
        </p:txBody>
      </p:sp>
      <p:sp>
        <p:nvSpPr>
          <p:cNvPr id="791" name="직사각형 39"/>
          <p:cNvSpPr txBox="1"/>
          <p:nvPr/>
        </p:nvSpPr>
        <p:spPr>
          <a:xfrm>
            <a:off x="6482727" y="3987184"/>
            <a:ext cx="1800213" cy="16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3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프롬프트 복잡도별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성능 테스트</a:t>
            </a:r>
          </a:p>
        </p:txBody>
      </p:sp>
      <p:sp>
        <p:nvSpPr>
          <p:cNvPr id="792" name="직사각형 41"/>
          <p:cNvSpPr txBox="1"/>
          <p:nvPr/>
        </p:nvSpPr>
        <p:spPr>
          <a:xfrm>
            <a:off x="9062406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4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최종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라우팅 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순서 선정</a:t>
            </a:r>
          </a:p>
        </p:txBody>
      </p:sp>
      <p:sp>
        <p:nvSpPr>
          <p:cNvPr id="793" name="액자 42"/>
          <p:cNvSpPr/>
          <p:nvPr/>
        </p:nvSpPr>
        <p:spPr>
          <a:xfrm>
            <a:off x="3767468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4" name="액자 43"/>
          <p:cNvSpPr/>
          <p:nvPr/>
        </p:nvSpPr>
        <p:spPr>
          <a:xfrm>
            <a:off x="8924156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5" name="제목 4"/>
          <p:cNvSpPr txBox="1"/>
          <p:nvPr/>
        </p:nvSpPr>
        <p:spPr>
          <a:xfrm>
            <a:off x="885507" y="513833"/>
            <a:ext cx="10424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모델 선택 과정</a:t>
            </a:r>
          </a:p>
        </p:txBody>
      </p:sp>
      <p:sp>
        <p:nvSpPr>
          <p:cNvPr id="796" name="텍스트 개체 틀 3"/>
          <p:cNvSpPr txBox="1"/>
          <p:nvPr/>
        </p:nvSpPr>
        <p:spPr>
          <a:xfrm>
            <a:off x="885508" y="1382702"/>
            <a:ext cx="104241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실험과정 및 결과</a:t>
            </a:r>
          </a:p>
        </p:txBody>
      </p:sp>
      <p:sp>
        <p:nvSpPr>
          <p:cNvPr id="797" name="액자 44"/>
          <p:cNvSpPr/>
          <p:nvPr/>
        </p:nvSpPr>
        <p:spPr>
          <a:xfrm>
            <a:off x="6350182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98" name="그래픽 45" descr="그래픽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9371" y="2849716"/>
            <a:ext cx="526926" cy="68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그래픽 46" descr="그래픽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9008" y="2875776"/>
            <a:ext cx="668295" cy="66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그래픽 49" descr="그래픽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8872" y="2953927"/>
            <a:ext cx="481944" cy="49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>
            <a:lvl1pPr marL="0" indent="0" algn="l" defTabSz="777240">
              <a:spcBef>
                <a:spcPts val="800"/>
              </a:spcBef>
              <a:defRPr sz="2380">
                <a:solidFill>
                  <a:srgbClr val="FFFFFF"/>
                </a:solidFill>
              </a:defRPr>
            </a:lvl1pPr>
          </a:lstStyle>
          <a:p>
            <a:pPr/>
            <a:r>
              <a:t>결과</a:t>
            </a:r>
          </a:p>
        </p:txBody>
      </p:sp>
      <p:sp>
        <p:nvSpPr>
          <p:cNvPr id="805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0000"/>
              </a:lnSpc>
              <a:spcBef>
                <a:spcPts val="800"/>
              </a:spcBef>
              <a:defRPr sz="238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프롬프트</a:t>
            </a:r>
          </a:p>
        </p:txBody>
      </p:sp>
      <p:sp>
        <p:nvSpPr>
          <p:cNvPr id="806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5165" indent="-185165" algn="ctr" defTabSz="740663">
              <a:lnSpc>
                <a:spcPct val="90000"/>
              </a:lnSpc>
              <a:spcBef>
                <a:spcPts val="800"/>
              </a:spcBef>
              <a:defRPr b="1"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목표</a:t>
            </a:r>
            <a:r>
              <a:t>:</a:t>
            </a:r>
            <a:r>
              <a:rPr b="0"/>
              <a:t> </a:t>
            </a:r>
            <a:r>
              <a:rPr b="0"/>
              <a:t>3</a:t>
            </a:r>
            <a:r>
              <a:rPr b="0"/>
              <a:t>개 모델의 기본 성능 비교</a:t>
            </a:r>
          </a:p>
        </p:txBody>
      </p:sp>
      <p:sp>
        <p:nvSpPr>
          <p:cNvPr id="807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실험 </a:t>
            </a:r>
            <a:r>
              <a:t>1: </a:t>
            </a:r>
            <a:r>
              <a:t>단일 프롬프트 테스트</a:t>
            </a:r>
          </a:p>
        </p:txBody>
      </p:sp>
      <p:sp>
        <p:nvSpPr>
          <p:cNvPr id="808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당신은 고객의 메뉴 추천 요청을 분석하는 전문가입니다</a:t>
            </a:r>
            <a:r>
              <a:t>.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 요청</a:t>
            </a:r>
            <a:r>
              <a:t>: </a:t>
            </a:r>
            <a:r>
              <a:rPr>
                <a:solidFill>
                  <a:srgbClr val="ECBF98"/>
                </a:solidFill>
              </a:rPr>
              <a:t>"</a:t>
            </a:r>
            <a:r>
              <a:rPr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칼로리 낮은 음료 추천해줘</a:t>
            </a:r>
            <a:r>
              <a:rPr>
                <a:solidFill>
                  <a:srgbClr val="ECBF98"/>
                </a:solidFill>
              </a:rPr>
              <a:t>"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응답 형식</a:t>
            </a:r>
            <a:r>
              <a:t>: {...}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순수 </a:t>
            </a:r>
            <a:r>
              <a:t>JSON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만 반환하세요</a:t>
            </a:r>
            <a:r>
              <a:t>.</a:t>
            </a:r>
          </a:p>
        </p:txBody>
      </p:sp>
      <p:sp>
        <p:nvSpPr>
          <p:cNvPr id="809" name="내용 개체 틀 10"/>
          <p:cNvSpPr txBox="1"/>
          <p:nvPr/>
        </p:nvSpPr>
        <p:spPr>
          <a:xfrm>
            <a:off x="6267303" y="2410212"/>
            <a:ext cx="5039189" cy="4054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9DDD7"/>
                </a:solidFill>
              </a:defRPr>
            </a:pPr>
            <a:r>
              <a:t>GPT-4.1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이 압도적으로 빠름 </a:t>
            </a:r>
            <a:r>
              <a:rPr>
                <a:solidFill>
                  <a:srgbClr val="FFFFFF"/>
                </a:solidFill>
              </a:rPr>
              <a:t>(4.4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배 차이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비용은 </a:t>
            </a:r>
            <a:r>
              <a:rPr>
                <a:solidFill>
                  <a:srgbClr val="F9DDD7"/>
                </a:solidFill>
              </a:rPr>
              <a:t>1,000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토큰 기준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  <a:r>
              <a:t>※ Gemini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의 경우 무료플랜으로 실험</a:t>
            </a:r>
          </a:p>
        </p:txBody>
      </p:sp>
      <p:pic>
        <p:nvPicPr>
          <p:cNvPr id="810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6167" y="2540987"/>
            <a:ext cx="5505451" cy="161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직사각형 50"/>
          <p:cNvSpPr/>
          <p:nvPr/>
        </p:nvSpPr>
        <p:spPr>
          <a:xfrm>
            <a:off x="3704394" y="1931406"/>
            <a:ext cx="2197525" cy="3934627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5" name="액자 1"/>
          <p:cNvSpPr/>
          <p:nvPr/>
        </p:nvSpPr>
        <p:spPr>
          <a:xfrm>
            <a:off x="1193799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24" name="그룹 25"/>
          <p:cNvGrpSpPr/>
          <p:nvPr/>
        </p:nvGrpSpPr>
        <p:grpSpPr>
          <a:xfrm>
            <a:off x="1946871" y="2956479"/>
            <a:ext cx="578757" cy="610400"/>
            <a:chOff x="0" y="0"/>
            <a:chExt cx="578756" cy="610399"/>
          </a:xfrm>
        </p:grpSpPr>
        <p:sp>
          <p:nvSpPr>
            <p:cNvPr id="816" name="자유형: 도형 26"/>
            <p:cNvSpPr/>
            <p:nvPr/>
          </p:nvSpPr>
          <p:spPr>
            <a:xfrm>
              <a:off x="0" y="142522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1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104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104"/>
                  </a:cubicBezTo>
                  <a:lnTo>
                    <a:pt x="4606" y="7920"/>
                  </a:lnTo>
                  <a:cubicBezTo>
                    <a:pt x="4606" y="7315"/>
                    <a:pt x="4959" y="6797"/>
                    <a:pt x="5371" y="6797"/>
                  </a:cubicBezTo>
                  <a:cubicBezTo>
                    <a:pt x="8997" y="6797"/>
                    <a:pt x="12642" y="6797"/>
                    <a:pt x="16269" y="6797"/>
                  </a:cubicBezTo>
                  <a:cubicBezTo>
                    <a:pt x="16680" y="6797"/>
                    <a:pt x="17092" y="7286"/>
                    <a:pt x="17092" y="7920"/>
                  </a:cubicBezTo>
                  <a:lnTo>
                    <a:pt x="17072" y="131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7" name="자유형: 도형 27"/>
            <p:cNvSpPr/>
            <p:nvPr/>
          </p:nvSpPr>
          <p:spPr>
            <a:xfrm>
              <a:off x="21956" y="639"/>
              <a:ext cx="116916" cy="12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  <a:moveTo>
                    <a:pt x="10800" y="6233"/>
                  </a:moveTo>
                  <a:cubicBezTo>
                    <a:pt x="13299" y="6233"/>
                    <a:pt x="15340" y="8275"/>
                    <a:pt x="15340" y="10773"/>
                  </a:cubicBezTo>
                  <a:cubicBezTo>
                    <a:pt x="15340" y="13272"/>
                    <a:pt x="13299" y="15313"/>
                    <a:pt x="10800" y="15313"/>
                  </a:cubicBezTo>
                  <a:cubicBezTo>
                    <a:pt x="8301" y="15313"/>
                    <a:pt x="6260" y="13272"/>
                    <a:pt x="6260" y="10773"/>
                  </a:cubicBezTo>
                  <a:cubicBezTo>
                    <a:pt x="6260" y="8275"/>
                    <a:pt x="8301" y="6233"/>
                    <a:pt x="10800" y="6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8" name="자유형: 도형 28"/>
            <p:cNvSpPr/>
            <p:nvPr/>
          </p:nvSpPr>
          <p:spPr>
            <a:xfrm>
              <a:off x="194421" y="0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7560" y="14379"/>
                  </a:moveTo>
                  <a:lnTo>
                    <a:pt x="1904" y="14379"/>
                  </a:lnTo>
                  <a:lnTo>
                    <a:pt x="1904" y="7190"/>
                  </a:lnTo>
                  <a:lnTo>
                    <a:pt x="7560" y="7190"/>
                  </a:lnTo>
                  <a:lnTo>
                    <a:pt x="7560" y="14379"/>
                  </a:lnTo>
                  <a:close/>
                  <a:moveTo>
                    <a:pt x="19688" y="14379"/>
                  </a:moveTo>
                  <a:lnTo>
                    <a:pt x="9464" y="14379"/>
                  </a:lnTo>
                  <a:lnTo>
                    <a:pt x="9464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9" name="자유형: 도형 29"/>
            <p:cNvSpPr/>
            <p:nvPr/>
          </p:nvSpPr>
          <p:spPr>
            <a:xfrm>
              <a:off x="0" y="490431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3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075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075"/>
                  </a:cubicBezTo>
                  <a:lnTo>
                    <a:pt x="4606" y="7862"/>
                  </a:lnTo>
                  <a:cubicBezTo>
                    <a:pt x="4606" y="7258"/>
                    <a:pt x="4959" y="6739"/>
                    <a:pt x="5371" y="6739"/>
                  </a:cubicBezTo>
                  <a:cubicBezTo>
                    <a:pt x="7174" y="6739"/>
                    <a:pt x="8997" y="6739"/>
                    <a:pt x="10819" y="6739"/>
                  </a:cubicBezTo>
                  <a:cubicBezTo>
                    <a:pt x="12642" y="6739"/>
                    <a:pt x="14465" y="6739"/>
                    <a:pt x="16269" y="6739"/>
                  </a:cubicBezTo>
                  <a:cubicBezTo>
                    <a:pt x="16680" y="6739"/>
                    <a:pt x="17092" y="7229"/>
                    <a:pt x="17092" y="7862"/>
                  </a:cubicBezTo>
                  <a:lnTo>
                    <a:pt x="17072" y="130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0" name="자유형: 도형 30"/>
            <p:cNvSpPr/>
            <p:nvPr/>
          </p:nvSpPr>
          <p:spPr>
            <a:xfrm>
              <a:off x="21956" y="348548"/>
              <a:ext cx="116916" cy="12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37"/>
                    <a:pt x="21600" y="10800"/>
                  </a:cubicBezTo>
                  <a:close/>
                  <a:moveTo>
                    <a:pt x="6260" y="10800"/>
                  </a:moveTo>
                  <a:cubicBezTo>
                    <a:pt x="6260" y="8301"/>
                    <a:pt x="8301" y="6260"/>
                    <a:pt x="10800" y="6260"/>
                  </a:cubicBezTo>
                  <a:cubicBezTo>
                    <a:pt x="13299" y="6260"/>
                    <a:pt x="15340" y="8301"/>
                    <a:pt x="15340" y="10800"/>
                  </a:cubicBezTo>
                  <a:cubicBezTo>
                    <a:pt x="15340" y="13298"/>
                    <a:pt x="13299" y="15340"/>
                    <a:pt x="10800" y="15340"/>
                  </a:cubicBezTo>
                  <a:cubicBezTo>
                    <a:pt x="8301" y="15340"/>
                    <a:pt x="6260" y="13298"/>
                    <a:pt x="626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자유형: 도형 31"/>
            <p:cNvSpPr/>
            <p:nvPr/>
          </p:nvSpPr>
          <p:spPr>
            <a:xfrm>
              <a:off x="194421" y="150360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2896" y="14379"/>
                  </a:moveTo>
                  <a:lnTo>
                    <a:pt x="1912" y="14379"/>
                  </a:lnTo>
                  <a:lnTo>
                    <a:pt x="1912" y="7190"/>
                  </a:lnTo>
                  <a:lnTo>
                    <a:pt x="12896" y="7190"/>
                  </a:lnTo>
                  <a:lnTo>
                    <a:pt x="12896" y="14379"/>
                  </a:lnTo>
                  <a:close/>
                  <a:moveTo>
                    <a:pt x="19688" y="14379"/>
                  </a:moveTo>
                  <a:lnTo>
                    <a:pt x="14800" y="14379"/>
                  </a:lnTo>
                  <a:lnTo>
                    <a:pt x="14800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자유형: 도형 32"/>
            <p:cNvSpPr/>
            <p:nvPr/>
          </p:nvSpPr>
          <p:spPr>
            <a:xfrm>
              <a:off x="194421" y="346788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3947" y="7190"/>
                  </a:lnTo>
                  <a:lnTo>
                    <a:pt x="3947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5843" y="14379"/>
                  </a:lnTo>
                  <a:lnTo>
                    <a:pt x="584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3" name="자유형: 도형 33"/>
            <p:cNvSpPr/>
            <p:nvPr/>
          </p:nvSpPr>
          <p:spPr>
            <a:xfrm>
              <a:off x="194421" y="497149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15879" y="7190"/>
                  </a:lnTo>
                  <a:lnTo>
                    <a:pt x="15879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17783" y="14379"/>
                  </a:lnTo>
                  <a:lnTo>
                    <a:pt x="1778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25" name="직사각형 35"/>
          <p:cNvSpPr txBox="1"/>
          <p:nvPr/>
        </p:nvSpPr>
        <p:spPr>
          <a:xfrm>
            <a:off x="1323373" y="4063384"/>
            <a:ext cx="1800212" cy="132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1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단일 프롬프트 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테스트</a:t>
            </a:r>
          </a:p>
        </p:txBody>
      </p:sp>
      <p:sp>
        <p:nvSpPr>
          <p:cNvPr id="826" name="직사각형 37"/>
          <p:cNvSpPr txBox="1"/>
          <p:nvPr/>
        </p:nvSpPr>
        <p:spPr>
          <a:xfrm>
            <a:off x="3903050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2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배치 실험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t>(5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프롬프트</a:t>
            </a:r>
            <a:r>
              <a:t>)</a:t>
            </a:r>
          </a:p>
        </p:txBody>
      </p:sp>
      <p:sp>
        <p:nvSpPr>
          <p:cNvPr id="827" name="직사각형 39"/>
          <p:cNvSpPr txBox="1"/>
          <p:nvPr/>
        </p:nvSpPr>
        <p:spPr>
          <a:xfrm>
            <a:off x="6482727" y="3987184"/>
            <a:ext cx="1800213" cy="16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3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프롬프트 복잡도별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성능 테스트</a:t>
            </a:r>
          </a:p>
        </p:txBody>
      </p:sp>
      <p:sp>
        <p:nvSpPr>
          <p:cNvPr id="828" name="직사각형 41"/>
          <p:cNvSpPr txBox="1"/>
          <p:nvPr/>
        </p:nvSpPr>
        <p:spPr>
          <a:xfrm>
            <a:off x="9062406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4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최종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라우팅 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순서 선정</a:t>
            </a:r>
          </a:p>
        </p:txBody>
      </p:sp>
      <p:sp>
        <p:nvSpPr>
          <p:cNvPr id="829" name="액자 42"/>
          <p:cNvSpPr/>
          <p:nvPr/>
        </p:nvSpPr>
        <p:spPr>
          <a:xfrm>
            <a:off x="3767468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0" name="액자 43"/>
          <p:cNvSpPr/>
          <p:nvPr/>
        </p:nvSpPr>
        <p:spPr>
          <a:xfrm>
            <a:off x="8924156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31" name="제목 4"/>
          <p:cNvSpPr txBox="1"/>
          <p:nvPr/>
        </p:nvSpPr>
        <p:spPr>
          <a:xfrm>
            <a:off x="885507" y="513833"/>
            <a:ext cx="10424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모델 선택 과정</a:t>
            </a:r>
          </a:p>
        </p:txBody>
      </p:sp>
      <p:sp>
        <p:nvSpPr>
          <p:cNvPr id="832" name="텍스트 개체 틀 3"/>
          <p:cNvSpPr txBox="1"/>
          <p:nvPr/>
        </p:nvSpPr>
        <p:spPr>
          <a:xfrm>
            <a:off x="885508" y="1382702"/>
            <a:ext cx="104241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실험과정 및 결과</a:t>
            </a:r>
          </a:p>
        </p:txBody>
      </p:sp>
      <p:sp>
        <p:nvSpPr>
          <p:cNvPr id="833" name="액자 44"/>
          <p:cNvSpPr/>
          <p:nvPr/>
        </p:nvSpPr>
        <p:spPr>
          <a:xfrm>
            <a:off x="6350182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34" name="그래픽 45" descr="그래픽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9371" y="2849716"/>
            <a:ext cx="526926" cy="68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그래픽 46" descr="그래픽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9008" y="2875776"/>
            <a:ext cx="668295" cy="66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6" name="그래픽 49" descr="그래픽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8872" y="2953927"/>
            <a:ext cx="481944" cy="49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>
            <a:lvl1pPr marL="194310" indent="-194310" algn="l" defTabSz="777240">
              <a:spcBef>
                <a:spcPts val="800"/>
              </a:spcBef>
              <a:buSzPct val="100000"/>
              <a:buFont typeface="Arial"/>
              <a:buChar char="•"/>
              <a:defRPr b="1" sz="2380">
                <a:solidFill>
                  <a:srgbClr val="FFFFFF"/>
                </a:solidFill>
              </a:defRPr>
            </a:lvl1pPr>
          </a:lstStyle>
          <a:p>
            <a:pPr/>
            <a:r>
              <a:t>결과</a:t>
            </a:r>
          </a:p>
        </p:txBody>
      </p:sp>
      <p:sp>
        <p:nvSpPr>
          <p:cNvPr id="841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194310" indent="-194310" defTabSz="777240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b="1" sz="238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프롬프트</a:t>
            </a:r>
          </a:p>
        </p:txBody>
      </p:sp>
      <p:sp>
        <p:nvSpPr>
          <p:cNvPr id="842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5165" indent="-185165" algn="ctr" defTabSz="740663">
              <a:lnSpc>
                <a:spcPct val="90000"/>
              </a:lnSpc>
              <a:spcBef>
                <a:spcPts val="800"/>
              </a:spcBef>
              <a:defRPr b="1"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목표</a:t>
            </a:r>
            <a:r>
              <a:t>:</a:t>
            </a:r>
            <a:r>
              <a:rPr b="0"/>
              <a:t> 다양한 프롬프트에서 일관된 성능 확인</a:t>
            </a:r>
          </a:p>
        </p:txBody>
      </p:sp>
      <p:sp>
        <p:nvSpPr>
          <p:cNvPr id="843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실험 </a:t>
            </a:r>
            <a:r>
              <a:t>2: </a:t>
            </a:r>
            <a:r>
              <a:t>배치 실험 </a:t>
            </a:r>
            <a:r>
              <a:t>(5</a:t>
            </a:r>
            <a:r>
              <a:t>개 프롬프트</a:t>
            </a:r>
            <a:r>
              <a:t>)</a:t>
            </a:r>
          </a:p>
        </p:txBody>
      </p:sp>
      <p:sp>
        <p:nvSpPr>
          <p:cNvPr id="844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칼로리 낮은 음료 추천</a:t>
            </a:r>
            <a:r>
              <a:t>” 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t> 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고단백 메뉴 추천</a:t>
            </a:r>
            <a:r>
              <a:t>” 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다이어트 중인데 뭐 먹을까</a:t>
            </a:r>
            <a:r>
              <a:t>” 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카페인 없는 디저트</a:t>
            </a:r>
            <a:r>
              <a:t>” 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FFFFF"/>
                </a:solidFill>
              </a:defRPr>
            </a:pPr>
            <a:r>
              <a:t>“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추운 날 먹기 좋은 메뉴</a:t>
            </a:r>
            <a:r>
              <a:t>”</a:t>
            </a:r>
          </a:p>
        </p:txBody>
      </p:sp>
      <p:sp>
        <p:nvSpPr>
          <p:cNvPr id="845" name="내용 개체 틀 10"/>
          <p:cNvSpPr txBox="1"/>
          <p:nvPr/>
        </p:nvSpPr>
        <p:spPr>
          <a:xfrm>
            <a:off x="6267303" y="2601532"/>
            <a:ext cx="5039189" cy="347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9DDD7"/>
                </a:solidFill>
              </a:defRPr>
            </a:pPr>
            <a:r>
              <a:t>GPT-4.1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이 모든 프롬프트에서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속도 </a:t>
            </a:r>
            <a:r>
              <a:t>1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등</a:t>
            </a:r>
          </a:p>
        </p:txBody>
      </p:sp>
      <p:graphicFrame>
        <p:nvGraphicFramePr>
          <p:cNvPr id="846" name="내용 개체 틀 8"/>
          <p:cNvGraphicFramePr/>
          <p:nvPr/>
        </p:nvGraphicFramePr>
        <p:xfrm>
          <a:off x="6194426" y="2479333"/>
          <a:ext cx="5010193" cy="281388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32898"/>
                <a:gridCol w="1674253"/>
                <a:gridCol w="1803040"/>
              </a:tblGrid>
              <a:tr h="468981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프롬프트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493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defRPr>
                      </a:pPr>
                      <a:r>
                        <a:t>1</a:t>
                      </a:r>
                      <a:r>
                        <a:t>등 모델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493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defRPr>
                      </a:pPr>
                      <a:r>
                        <a:t>시간</a:t>
                      </a:r>
                      <a:r>
                        <a:t>(</a:t>
                      </a:r>
                      <a:r>
                        <a:t>초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493A58"/>
                    </a:solidFill>
                  </a:tcPr>
                </a:tc>
              </a:tr>
              <a:tr h="4689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GPT-4.1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2.40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</a:tr>
              <a:tr h="4689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GPT-4.1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3.24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</a:tr>
              <a:tr h="4689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GPT-4.1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1.48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</a:tr>
              <a:tr h="4689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GPT-4.1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2.28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</a:tr>
              <a:tr h="4689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5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GPT-4.1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A3A3A"/>
                          </a:solidFill>
                          <a:latin typeface="서울남산 장체 M"/>
                          <a:ea typeface="서울남산 장체 M"/>
                          <a:cs typeface="서울남산 장체 M"/>
                          <a:sym typeface="서울남산 장체 M"/>
                        </a:rPr>
                        <a:t>2.37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FCE5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직사각형 50"/>
          <p:cNvSpPr/>
          <p:nvPr/>
        </p:nvSpPr>
        <p:spPr>
          <a:xfrm>
            <a:off x="6284071" y="1931406"/>
            <a:ext cx="2197525" cy="3934627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1" name="액자 1"/>
          <p:cNvSpPr/>
          <p:nvPr/>
        </p:nvSpPr>
        <p:spPr>
          <a:xfrm>
            <a:off x="1193799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60" name="그룹 25"/>
          <p:cNvGrpSpPr/>
          <p:nvPr/>
        </p:nvGrpSpPr>
        <p:grpSpPr>
          <a:xfrm>
            <a:off x="1946871" y="2956479"/>
            <a:ext cx="578757" cy="610400"/>
            <a:chOff x="0" y="0"/>
            <a:chExt cx="578756" cy="610399"/>
          </a:xfrm>
        </p:grpSpPr>
        <p:sp>
          <p:nvSpPr>
            <p:cNvPr id="852" name="자유형: 도형 26"/>
            <p:cNvSpPr/>
            <p:nvPr/>
          </p:nvSpPr>
          <p:spPr>
            <a:xfrm>
              <a:off x="0" y="142522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1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104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104"/>
                  </a:cubicBezTo>
                  <a:lnTo>
                    <a:pt x="4606" y="7920"/>
                  </a:lnTo>
                  <a:cubicBezTo>
                    <a:pt x="4606" y="7315"/>
                    <a:pt x="4959" y="6797"/>
                    <a:pt x="5371" y="6797"/>
                  </a:cubicBezTo>
                  <a:cubicBezTo>
                    <a:pt x="8997" y="6797"/>
                    <a:pt x="12642" y="6797"/>
                    <a:pt x="16269" y="6797"/>
                  </a:cubicBezTo>
                  <a:cubicBezTo>
                    <a:pt x="16680" y="6797"/>
                    <a:pt x="17092" y="7286"/>
                    <a:pt x="17092" y="7920"/>
                  </a:cubicBezTo>
                  <a:lnTo>
                    <a:pt x="17072" y="131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3" name="자유형: 도형 27"/>
            <p:cNvSpPr/>
            <p:nvPr/>
          </p:nvSpPr>
          <p:spPr>
            <a:xfrm>
              <a:off x="21956" y="639"/>
              <a:ext cx="116916" cy="12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  <a:moveTo>
                    <a:pt x="10800" y="6233"/>
                  </a:moveTo>
                  <a:cubicBezTo>
                    <a:pt x="13299" y="6233"/>
                    <a:pt x="15340" y="8275"/>
                    <a:pt x="15340" y="10773"/>
                  </a:cubicBezTo>
                  <a:cubicBezTo>
                    <a:pt x="15340" y="13272"/>
                    <a:pt x="13299" y="15313"/>
                    <a:pt x="10800" y="15313"/>
                  </a:cubicBezTo>
                  <a:cubicBezTo>
                    <a:pt x="8301" y="15313"/>
                    <a:pt x="6260" y="13272"/>
                    <a:pt x="6260" y="10773"/>
                  </a:cubicBezTo>
                  <a:cubicBezTo>
                    <a:pt x="6260" y="8275"/>
                    <a:pt x="8301" y="6233"/>
                    <a:pt x="10800" y="6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4" name="자유형: 도형 28"/>
            <p:cNvSpPr/>
            <p:nvPr/>
          </p:nvSpPr>
          <p:spPr>
            <a:xfrm>
              <a:off x="194421" y="0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7560" y="14379"/>
                  </a:moveTo>
                  <a:lnTo>
                    <a:pt x="1904" y="14379"/>
                  </a:lnTo>
                  <a:lnTo>
                    <a:pt x="1904" y="7190"/>
                  </a:lnTo>
                  <a:lnTo>
                    <a:pt x="7560" y="7190"/>
                  </a:lnTo>
                  <a:lnTo>
                    <a:pt x="7560" y="14379"/>
                  </a:lnTo>
                  <a:close/>
                  <a:moveTo>
                    <a:pt x="19688" y="14379"/>
                  </a:moveTo>
                  <a:lnTo>
                    <a:pt x="9464" y="14379"/>
                  </a:lnTo>
                  <a:lnTo>
                    <a:pt x="9464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5" name="자유형: 도형 29"/>
            <p:cNvSpPr/>
            <p:nvPr/>
          </p:nvSpPr>
          <p:spPr>
            <a:xfrm>
              <a:off x="0" y="490431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3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075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075"/>
                  </a:cubicBezTo>
                  <a:lnTo>
                    <a:pt x="4606" y="7862"/>
                  </a:lnTo>
                  <a:cubicBezTo>
                    <a:pt x="4606" y="7258"/>
                    <a:pt x="4959" y="6739"/>
                    <a:pt x="5371" y="6739"/>
                  </a:cubicBezTo>
                  <a:cubicBezTo>
                    <a:pt x="7174" y="6739"/>
                    <a:pt x="8997" y="6739"/>
                    <a:pt x="10819" y="6739"/>
                  </a:cubicBezTo>
                  <a:cubicBezTo>
                    <a:pt x="12642" y="6739"/>
                    <a:pt x="14465" y="6739"/>
                    <a:pt x="16269" y="6739"/>
                  </a:cubicBezTo>
                  <a:cubicBezTo>
                    <a:pt x="16680" y="6739"/>
                    <a:pt x="17092" y="7229"/>
                    <a:pt x="17092" y="7862"/>
                  </a:cubicBezTo>
                  <a:lnTo>
                    <a:pt x="17072" y="130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6" name="자유형: 도형 30"/>
            <p:cNvSpPr/>
            <p:nvPr/>
          </p:nvSpPr>
          <p:spPr>
            <a:xfrm>
              <a:off x="21956" y="348548"/>
              <a:ext cx="116916" cy="12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37"/>
                    <a:pt x="21600" y="10800"/>
                  </a:cubicBezTo>
                  <a:close/>
                  <a:moveTo>
                    <a:pt x="6260" y="10800"/>
                  </a:moveTo>
                  <a:cubicBezTo>
                    <a:pt x="6260" y="8301"/>
                    <a:pt x="8301" y="6260"/>
                    <a:pt x="10800" y="6260"/>
                  </a:cubicBezTo>
                  <a:cubicBezTo>
                    <a:pt x="13299" y="6260"/>
                    <a:pt x="15340" y="8301"/>
                    <a:pt x="15340" y="10800"/>
                  </a:cubicBezTo>
                  <a:cubicBezTo>
                    <a:pt x="15340" y="13298"/>
                    <a:pt x="13299" y="15340"/>
                    <a:pt x="10800" y="15340"/>
                  </a:cubicBezTo>
                  <a:cubicBezTo>
                    <a:pt x="8301" y="15340"/>
                    <a:pt x="6260" y="13298"/>
                    <a:pt x="626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7" name="자유형: 도형 31"/>
            <p:cNvSpPr/>
            <p:nvPr/>
          </p:nvSpPr>
          <p:spPr>
            <a:xfrm>
              <a:off x="194421" y="150360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2896" y="14379"/>
                  </a:moveTo>
                  <a:lnTo>
                    <a:pt x="1912" y="14379"/>
                  </a:lnTo>
                  <a:lnTo>
                    <a:pt x="1912" y="7190"/>
                  </a:lnTo>
                  <a:lnTo>
                    <a:pt x="12896" y="7190"/>
                  </a:lnTo>
                  <a:lnTo>
                    <a:pt x="12896" y="14379"/>
                  </a:lnTo>
                  <a:close/>
                  <a:moveTo>
                    <a:pt x="19688" y="14379"/>
                  </a:moveTo>
                  <a:lnTo>
                    <a:pt x="14800" y="14379"/>
                  </a:lnTo>
                  <a:lnTo>
                    <a:pt x="14800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8" name="자유형: 도형 32"/>
            <p:cNvSpPr/>
            <p:nvPr/>
          </p:nvSpPr>
          <p:spPr>
            <a:xfrm>
              <a:off x="194421" y="346788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3947" y="7190"/>
                  </a:lnTo>
                  <a:lnTo>
                    <a:pt x="3947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5843" y="14379"/>
                  </a:lnTo>
                  <a:lnTo>
                    <a:pt x="584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9" name="자유형: 도형 33"/>
            <p:cNvSpPr/>
            <p:nvPr/>
          </p:nvSpPr>
          <p:spPr>
            <a:xfrm>
              <a:off x="194421" y="497149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15879" y="7190"/>
                  </a:lnTo>
                  <a:lnTo>
                    <a:pt x="15879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17783" y="14379"/>
                  </a:lnTo>
                  <a:lnTo>
                    <a:pt x="1778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61" name="직사각형 35"/>
          <p:cNvSpPr txBox="1"/>
          <p:nvPr/>
        </p:nvSpPr>
        <p:spPr>
          <a:xfrm>
            <a:off x="1323373" y="4063384"/>
            <a:ext cx="1800212" cy="132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1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단일 프롬프트 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테스트</a:t>
            </a:r>
          </a:p>
        </p:txBody>
      </p:sp>
      <p:sp>
        <p:nvSpPr>
          <p:cNvPr id="862" name="직사각형 37"/>
          <p:cNvSpPr txBox="1"/>
          <p:nvPr/>
        </p:nvSpPr>
        <p:spPr>
          <a:xfrm>
            <a:off x="3903050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2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배치 실험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t>(5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프롬프트</a:t>
            </a:r>
            <a:r>
              <a:t>)</a:t>
            </a:r>
          </a:p>
        </p:txBody>
      </p:sp>
      <p:sp>
        <p:nvSpPr>
          <p:cNvPr id="863" name="직사각형 39"/>
          <p:cNvSpPr txBox="1"/>
          <p:nvPr/>
        </p:nvSpPr>
        <p:spPr>
          <a:xfrm>
            <a:off x="6482727" y="3987184"/>
            <a:ext cx="1800213" cy="16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3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프롬프트 복잡도별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성능 테스트</a:t>
            </a:r>
          </a:p>
        </p:txBody>
      </p:sp>
      <p:sp>
        <p:nvSpPr>
          <p:cNvPr id="864" name="직사각형 41"/>
          <p:cNvSpPr txBox="1"/>
          <p:nvPr/>
        </p:nvSpPr>
        <p:spPr>
          <a:xfrm>
            <a:off x="9062406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4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최종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라우팅 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순서 선정</a:t>
            </a:r>
          </a:p>
        </p:txBody>
      </p:sp>
      <p:sp>
        <p:nvSpPr>
          <p:cNvPr id="865" name="액자 42"/>
          <p:cNvSpPr/>
          <p:nvPr/>
        </p:nvSpPr>
        <p:spPr>
          <a:xfrm>
            <a:off x="3767468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6" name="액자 43"/>
          <p:cNvSpPr/>
          <p:nvPr/>
        </p:nvSpPr>
        <p:spPr>
          <a:xfrm>
            <a:off x="8924156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7" name="제목 4"/>
          <p:cNvSpPr txBox="1"/>
          <p:nvPr/>
        </p:nvSpPr>
        <p:spPr>
          <a:xfrm>
            <a:off x="885507" y="513833"/>
            <a:ext cx="10424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모델 선택 과정</a:t>
            </a:r>
          </a:p>
        </p:txBody>
      </p:sp>
      <p:sp>
        <p:nvSpPr>
          <p:cNvPr id="868" name="텍스트 개체 틀 3"/>
          <p:cNvSpPr txBox="1"/>
          <p:nvPr/>
        </p:nvSpPr>
        <p:spPr>
          <a:xfrm>
            <a:off x="885508" y="1382702"/>
            <a:ext cx="104241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실험과정 및 결과</a:t>
            </a:r>
          </a:p>
        </p:txBody>
      </p:sp>
      <p:sp>
        <p:nvSpPr>
          <p:cNvPr id="869" name="액자 44"/>
          <p:cNvSpPr/>
          <p:nvPr/>
        </p:nvSpPr>
        <p:spPr>
          <a:xfrm>
            <a:off x="6350182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70" name="그래픽 45" descr="그래픽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9371" y="2849716"/>
            <a:ext cx="526926" cy="68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그래픽 46" descr="그래픽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9008" y="2875776"/>
            <a:ext cx="668295" cy="66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그래픽 49" descr="그래픽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8872" y="2953927"/>
            <a:ext cx="481944" cy="49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/>
          <a:p>
            <a:pPr marL="185165" indent="-185165" algn="l" defTabSz="740663">
              <a:spcBef>
                <a:spcPts val="800"/>
              </a:spcBef>
              <a:buSzPct val="100000"/>
              <a:buFont typeface="Arial"/>
              <a:buChar char="•"/>
              <a:defRPr b="1" sz="2268">
                <a:solidFill>
                  <a:srgbClr val="FFFFFF"/>
                </a:solidFill>
              </a:defRPr>
            </a:pPr>
            <a:r>
              <a:t>응답 시간 </a:t>
            </a:r>
            <a:r>
              <a:t>(</a:t>
            </a:r>
            <a:r>
              <a:t>초</a:t>
            </a:r>
            <a:r>
              <a:t>)</a:t>
            </a:r>
          </a:p>
        </p:txBody>
      </p:sp>
      <p:sp>
        <p:nvSpPr>
          <p:cNvPr id="877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5165" indent="-185165" defTabSz="740663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b="1" sz="2268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5</a:t>
            </a:r>
            <a:r>
              <a:t>단계 복잡도</a:t>
            </a:r>
          </a:p>
        </p:txBody>
      </p:sp>
      <p:sp>
        <p:nvSpPr>
          <p:cNvPr id="878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5165" indent="-185165" algn="ctr" defTabSz="740663">
              <a:lnSpc>
                <a:spcPct val="90000"/>
              </a:lnSpc>
              <a:spcBef>
                <a:spcPts val="800"/>
              </a:spcBef>
              <a:defRPr b="1"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목표</a:t>
            </a:r>
            <a:r>
              <a:t>:</a:t>
            </a:r>
            <a:r>
              <a:rPr b="0"/>
              <a:t> 프롬프트 복잡도 증가 시 성능 변화 측정</a:t>
            </a:r>
          </a:p>
        </p:txBody>
      </p:sp>
      <p:sp>
        <p:nvSpPr>
          <p:cNvPr id="879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실험 </a:t>
            </a:r>
            <a:r>
              <a:t>3: </a:t>
            </a:r>
            <a:r>
              <a:t>복잡도별 성능 테스트</a:t>
            </a:r>
          </a:p>
        </p:txBody>
      </p:sp>
      <p:sp>
        <p:nvSpPr>
          <p:cNvPr id="880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1. </a:t>
            </a:r>
            <a:r>
              <a:rPr b="1">
                <a:solidFill>
                  <a:srgbClr val="F9DDD7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매우 간단 </a:t>
            </a:r>
            <a:r>
              <a:rPr b="1">
                <a:solidFill>
                  <a:srgbClr val="ECBF98"/>
                </a:solidFill>
              </a:rPr>
              <a:t>:</a:t>
            </a:r>
            <a:r>
              <a:rPr>
                <a:solidFill>
                  <a:srgbClr val="ECBF98"/>
                </a:solidFill>
              </a:rPr>
              <a:t> </a:t>
            </a:r>
            <a:r>
              <a:rPr>
                <a:solidFill>
                  <a:srgbClr val="ECBF98"/>
                </a:solidFill>
              </a:rPr>
              <a:t>{"test": "hello"}</a:t>
            </a:r>
            <a:endParaRPr>
              <a:solidFill>
                <a:srgbClr val="ECBF98"/>
              </a:solidFill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2. </a:t>
            </a:r>
            <a:r>
              <a:rPr b="1">
                <a:solidFill>
                  <a:srgbClr val="F9DDD7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간단 </a:t>
            </a:r>
            <a:r>
              <a:rPr b="1"/>
              <a:t>: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기본 추천 요청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3. </a:t>
            </a:r>
            <a:r>
              <a:rPr b="1">
                <a:solidFill>
                  <a:srgbClr val="F9DDD7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중간 </a:t>
            </a:r>
            <a:r>
              <a:rPr b="1"/>
              <a:t>: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조건 </a:t>
            </a:r>
            <a:r>
              <a:t>2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</a:t>
            </a: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칼로리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단백질</a:t>
            </a:r>
            <a:r>
              <a:t>)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4. </a:t>
            </a:r>
            <a:r>
              <a:rPr b="1">
                <a:solidFill>
                  <a:srgbClr val="F9DDD7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복잡 </a:t>
            </a:r>
            <a:r>
              <a:rPr b="1"/>
              <a:t>: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전문 프롬프트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상세 </a:t>
            </a:r>
            <a:r>
              <a:t>JSON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5</a:t>
            </a:r>
            <a:r>
              <a:rPr>
                <a:solidFill>
                  <a:srgbClr val="F9DDD7"/>
                </a:solidFill>
              </a:rPr>
              <a:t>. </a:t>
            </a:r>
            <a:r>
              <a:rPr b="1">
                <a:solidFill>
                  <a:srgbClr val="F9DDD7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매우 복잡 </a:t>
            </a:r>
            <a:r>
              <a:rPr b="1"/>
              <a:t>: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긴 설명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목록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필터 기준</a:t>
            </a:r>
          </a:p>
        </p:txBody>
      </p:sp>
      <p:sp>
        <p:nvSpPr>
          <p:cNvPr id="881" name="내용 개체 틀 10"/>
          <p:cNvSpPr txBox="1"/>
          <p:nvPr/>
        </p:nvSpPr>
        <p:spPr>
          <a:xfrm>
            <a:off x="6267303" y="2856793"/>
            <a:ext cx="5039189" cy="3216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CE5E2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속도</a:t>
            </a:r>
            <a:r>
              <a:rPr>
                <a:solidFill>
                  <a:srgbClr val="F9DDD7"/>
                </a:solidFill>
              </a:rPr>
              <a:t> </a:t>
            </a:r>
            <a:r>
              <a:rPr>
                <a:solidFill>
                  <a:srgbClr val="F9DDD7"/>
                </a:solidFill>
              </a:rPr>
              <a:t>: </a:t>
            </a:r>
            <a:r>
              <a:rPr>
                <a:solidFill>
                  <a:srgbClr val="FFFFFF"/>
                </a:solidFill>
              </a:rPr>
              <a:t>GPT-4.1  </a:t>
            </a:r>
            <a:r>
              <a:rPr>
                <a:solidFill>
                  <a:srgbClr val="F9DDD7"/>
                </a:solidFill>
              </a:rPr>
              <a:t>  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</a:t>
            </a:r>
            <a:r>
              <a:rPr>
                <a:solidFill>
                  <a:srgbClr val="F9DDD7"/>
                </a:solidFill>
              </a:rPr>
              <a:t> </a:t>
            </a:r>
            <a:r>
              <a:rPr>
                <a:solidFill>
                  <a:srgbClr val="F9DDD7"/>
                </a:solidFill>
              </a:rPr>
              <a:t>: </a:t>
            </a:r>
            <a:r>
              <a:rPr>
                <a:solidFill>
                  <a:srgbClr val="FFFFFF"/>
                </a:solidFill>
              </a:rPr>
              <a:t>Gemini 2.5 Flash</a:t>
            </a:r>
          </a:p>
        </p:txBody>
      </p:sp>
      <p:pic>
        <p:nvPicPr>
          <p:cNvPr id="882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6167" y="2410212"/>
            <a:ext cx="5505451" cy="254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액자 1"/>
          <p:cNvSpPr/>
          <p:nvPr/>
        </p:nvSpPr>
        <p:spPr>
          <a:xfrm>
            <a:off x="1193799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95" name="그룹 25"/>
          <p:cNvGrpSpPr/>
          <p:nvPr/>
        </p:nvGrpSpPr>
        <p:grpSpPr>
          <a:xfrm>
            <a:off x="1946871" y="2956479"/>
            <a:ext cx="578757" cy="610400"/>
            <a:chOff x="0" y="0"/>
            <a:chExt cx="578756" cy="610399"/>
          </a:xfrm>
        </p:grpSpPr>
        <p:sp>
          <p:nvSpPr>
            <p:cNvPr id="887" name="자유형: 도형 26"/>
            <p:cNvSpPr/>
            <p:nvPr/>
          </p:nvSpPr>
          <p:spPr>
            <a:xfrm>
              <a:off x="0" y="142522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1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104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104"/>
                  </a:cubicBezTo>
                  <a:lnTo>
                    <a:pt x="4606" y="7920"/>
                  </a:lnTo>
                  <a:cubicBezTo>
                    <a:pt x="4606" y="7315"/>
                    <a:pt x="4959" y="6797"/>
                    <a:pt x="5371" y="6797"/>
                  </a:cubicBezTo>
                  <a:cubicBezTo>
                    <a:pt x="8997" y="6797"/>
                    <a:pt x="12642" y="6797"/>
                    <a:pt x="16269" y="6797"/>
                  </a:cubicBezTo>
                  <a:cubicBezTo>
                    <a:pt x="16680" y="6797"/>
                    <a:pt x="17092" y="7286"/>
                    <a:pt x="17092" y="7920"/>
                  </a:cubicBezTo>
                  <a:lnTo>
                    <a:pt x="17072" y="131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8" name="자유형: 도형 27"/>
            <p:cNvSpPr/>
            <p:nvPr/>
          </p:nvSpPr>
          <p:spPr>
            <a:xfrm>
              <a:off x="21956" y="639"/>
              <a:ext cx="116916" cy="12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lose/>
                  <a:moveTo>
                    <a:pt x="10800" y="6233"/>
                  </a:moveTo>
                  <a:cubicBezTo>
                    <a:pt x="13299" y="6233"/>
                    <a:pt x="15340" y="8275"/>
                    <a:pt x="15340" y="10773"/>
                  </a:cubicBezTo>
                  <a:cubicBezTo>
                    <a:pt x="15340" y="13272"/>
                    <a:pt x="13299" y="15313"/>
                    <a:pt x="10800" y="15313"/>
                  </a:cubicBezTo>
                  <a:cubicBezTo>
                    <a:pt x="8301" y="15313"/>
                    <a:pt x="6260" y="13272"/>
                    <a:pt x="6260" y="10773"/>
                  </a:cubicBezTo>
                  <a:cubicBezTo>
                    <a:pt x="6260" y="8275"/>
                    <a:pt x="8301" y="6233"/>
                    <a:pt x="10800" y="6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9" name="자유형: 도형 28"/>
            <p:cNvSpPr/>
            <p:nvPr/>
          </p:nvSpPr>
          <p:spPr>
            <a:xfrm>
              <a:off x="194421" y="0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7560" y="14379"/>
                  </a:moveTo>
                  <a:lnTo>
                    <a:pt x="1904" y="14379"/>
                  </a:lnTo>
                  <a:lnTo>
                    <a:pt x="1904" y="7190"/>
                  </a:lnTo>
                  <a:lnTo>
                    <a:pt x="7560" y="7190"/>
                  </a:lnTo>
                  <a:lnTo>
                    <a:pt x="7560" y="14379"/>
                  </a:lnTo>
                  <a:close/>
                  <a:moveTo>
                    <a:pt x="19688" y="14379"/>
                  </a:moveTo>
                  <a:lnTo>
                    <a:pt x="9464" y="14379"/>
                  </a:lnTo>
                  <a:lnTo>
                    <a:pt x="9464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0" name="자유형: 도형 29"/>
            <p:cNvSpPr/>
            <p:nvPr/>
          </p:nvSpPr>
          <p:spPr>
            <a:xfrm>
              <a:off x="0" y="490431"/>
              <a:ext cx="160249" cy="11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49" y="0"/>
                  </a:moveTo>
                  <a:cubicBezTo>
                    <a:pt x="14446" y="0"/>
                    <a:pt x="12623" y="0"/>
                    <a:pt x="10800" y="0"/>
                  </a:cubicBezTo>
                  <a:cubicBezTo>
                    <a:pt x="8977" y="0"/>
                    <a:pt x="7154" y="0"/>
                    <a:pt x="5351" y="0"/>
                  </a:cubicBezTo>
                  <a:cubicBezTo>
                    <a:pt x="3920" y="0"/>
                    <a:pt x="2587" y="806"/>
                    <a:pt x="1568" y="2304"/>
                  </a:cubicBezTo>
                  <a:cubicBezTo>
                    <a:pt x="549" y="3802"/>
                    <a:pt x="0" y="5760"/>
                    <a:pt x="0" y="7862"/>
                  </a:cubicBezTo>
                  <a:lnTo>
                    <a:pt x="0" y="15207"/>
                  </a:lnTo>
                  <a:cubicBezTo>
                    <a:pt x="0" y="16474"/>
                    <a:pt x="490" y="17626"/>
                    <a:pt x="1235" y="18202"/>
                  </a:cubicBezTo>
                  <a:cubicBezTo>
                    <a:pt x="4175" y="20419"/>
                    <a:pt x="7487" y="21600"/>
                    <a:pt x="10800" y="21600"/>
                  </a:cubicBezTo>
                  <a:cubicBezTo>
                    <a:pt x="14132" y="21600"/>
                    <a:pt x="17425" y="20419"/>
                    <a:pt x="20365" y="18202"/>
                  </a:cubicBezTo>
                  <a:cubicBezTo>
                    <a:pt x="21130" y="17626"/>
                    <a:pt x="21600" y="16474"/>
                    <a:pt x="21600" y="15207"/>
                  </a:cubicBezTo>
                  <a:lnTo>
                    <a:pt x="21600" y="7862"/>
                  </a:lnTo>
                  <a:cubicBezTo>
                    <a:pt x="21600" y="5789"/>
                    <a:pt x="21051" y="3830"/>
                    <a:pt x="20032" y="2333"/>
                  </a:cubicBezTo>
                  <a:cubicBezTo>
                    <a:pt x="19072" y="864"/>
                    <a:pt x="17680" y="0"/>
                    <a:pt x="16249" y="0"/>
                  </a:cubicBezTo>
                  <a:close/>
                  <a:moveTo>
                    <a:pt x="17072" y="13075"/>
                  </a:moveTo>
                  <a:cubicBezTo>
                    <a:pt x="15093" y="14285"/>
                    <a:pt x="13015" y="14890"/>
                    <a:pt x="10839" y="14890"/>
                  </a:cubicBezTo>
                  <a:cubicBezTo>
                    <a:pt x="8663" y="14890"/>
                    <a:pt x="6566" y="14285"/>
                    <a:pt x="4606" y="13075"/>
                  </a:cubicBezTo>
                  <a:lnTo>
                    <a:pt x="4606" y="7862"/>
                  </a:lnTo>
                  <a:cubicBezTo>
                    <a:pt x="4606" y="7258"/>
                    <a:pt x="4959" y="6739"/>
                    <a:pt x="5371" y="6739"/>
                  </a:cubicBezTo>
                  <a:cubicBezTo>
                    <a:pt x="7174" y="6739"/>
                    <a:pt x="8997" y="6739"/>
                    <a:pt x="10819" y="6739"/>
                  </a:cubicBezTo>
                  <a:cubicBezTo>
                    <a:pt x="12642" y="6739"/>
                    <a:pt x="14465" y="6739"/>
                    <a:pt x="16269" y="6739"/>
                  </a:cubicBezTo>
                  <a:cubicBezTo>
                    <a:pt x="16680" y="6739"/>
                    <a:pt x="17092" y="7229"/>
                    <a:pt x="17092" y="7862"/>
                  </a:cubicBezTo>
                  <a:lnTo>
                    <a:pt x="17072" y="130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1" name="자유형: 도형 30"/>
            <p:cNvSpPr/>
            <p:nvPr/>
          </p:nvSpPr>
          <p:spPr>
            <a:xfrm>
              <a:off x="21956" y="348548"/>
              <a:ext cx="116916" cy="12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37"/>
                    <a:pt x="21600" y="10800"/>
                  </a:cubicBezTo>
                  <a:close/>
                  <a:moveTo>
                    <a:pt x="6260" y="10800"/>
                  </a:moveTo>
                  <a:cubicBezTo>
                    <a:pt x="6260" y="8301"/>
                    <a:pt x="8301" y="6260"/>
                    <a:pt x="10800" y="6260"/>
                  </a:cubicBezTo>
                  <a:cubicBezTo>
                    <a:pt x="13299" y="6260"/>
                    <a:pt x="15340" y="8301"/>
                    <a:pt x="15340" y="10800"/>
                  </a:cubicBezTo>
                  <a:cubicBezTo>
                    <a:pt x="15340" y="13298"/>
                    <a:pt x="13299" y="15340"/>
                    <a:pt x="10800" y="15340"/>
                  </a:cubicBezTo>
                  <a:cubicBezTo>
                    <a:pt x="8301" y="15340"/>
                    <a:pt x="6260" y="13298"/>
                    <a:pt x="626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2" name="자유형: 도형 31"/>
            <p:cNvSpPr/>
            <p:nvPr/>
          </p:nvSpPr>
          <p:spPr>
            <a:xfrm>
              <a:off x="194421" y="150360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5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2896" y="14379"/>
                  </a:moveTo>
                  <a:lnTo>
                    <a:pt x="1912" y="14379"/>
                  </a:lnTo>
                  <a:lnTo>
                    <a:pt x="1912" y="7190"/>
                  </a:lnTo>
                  <a:lnTo>
                    <a:pt x="12896" y="7190"/>
                  </a:lnTo>
                  <a:lnTo>
                    <a:pt x="12896" y="14379"/>
                  </a:lnTo>
                  <a:close/>
                  <a:moveTo>
                    <a:pt x="19688" y="14379"/>
                  </a:moveTo>
                  <a:lnTo>
                    <a:pt x="14800" y="14379"/>
                  </a:lnTo>
                  <a:lnTo>
                    <a:pt x="14800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3" name="자유형: 도형 32"/>
            <p:cNvSpPr/>
            <p:nvPr/>
          </p:nvSpPr>
          <p:spPr>
            <a:xfrm>
              <a:off x="194421" y="346788"/>
              <a:ext cx="384336" cy="1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3947" y="7190"/>
                  </a:lnTo>
                  <a:lnTo>
                    <a:pt x="3947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5843" y="14379"/>
                  </a:lnTo>
                  <a:lnTo>
                    <a:pt x="584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4" name="자유형: 도형 33"/>
            <p:cNvSpPr/>
            <p:nvPr/>
          </p:nvSpPr>
          <p:spPr>
            <a:xfrm>
              <a:off x="194421" y="497149"/>
              <a:ext cx="384336" cy="11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4" y="0"/>
                  </a:moveTo>
                  <a:lnTo>
                    <a:pt x="956" y="0"/>
                  </a:lnTo>
                  <a:cubicBezTo>
                    <a:pt x="433" y="0"/>
                    <a:pt x="0" y="1605"/>
                    <a:pt x="0" y="3610"/>
                  </a:cubicBezTo>
                  <a:lnTo>
                    <a:pt x="0" y="17990"/>
                  </a:lnTo>
                  <a:cubicBezTo>
                    <a:pt x="0" y="19964"/>
                    <a:pt x="425" y="21600"/>
                    <a:pt x="956" y="21600"/>
                  </a:cubicBezTo>
                  <a:lnTo>
                    <a:pt x="20644" y="21600"/>
                  </a:lnTo>
                  <a:cubicBezTo>
                    <a:pt x="21167" y="21600"/>
                    <a:pt x="21600" y="19995"/>
                    <a:pt x="21600" y="17990"/>
                  </a:cubicBezTo>
                  <a:lnTo>
                    <a:pt x="21600" y="3610"/>
                  </a:lnTo>
                  <a:cubicBezTo>
                    <a:pt x="21592" y="1605"/>
                    <a:pt x="21167" y="0"/>
                    <a:pt x="20644" y="0"/>
                  </a:cubicBezTo>
                  <a:close/>
                  <a:moveTo>
                    <a:pt x="1912" y="7190"/>
                  </a:moveTo>
                  <a:lnTo>
                    <a:pt x="15879" y="7190"/>
                  </a:lnTo>
                  <a:lnTo>
                    <a:pt x="15879" y="14379"/>
                  </a:lnTo>
                  <a:lnTo>
                    <a:pt x="1912" y="14379"/>
                  </a:lnTo>
                  <a:lnTo>
                    <a:pt x="1912" y="7190"/>
                  </a:lnTo>
                  <a:close/>
                  <a:moveTo>
                    <a:pt x="19688" y="14379"/>
                  </a:moveTo>
                  <a:lnTo>
                    <a:pt x="17783" y="14379"/>
                  </a:lnTo>
                  <a:lnTo>
                    <a:pt x="17783" y="7190"/>
                  </a:lnTo>
                  <a:lnTo>
                    <a:pt x="19688" y="7190"/>
                  </a:lnTo>
                  <a:lnTo>
                    <a:pt x="19688" y="143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96" name="직사각형 50"/>
          <p:cNvSpPr/>
          <p:nvPr/>
        </p:nvSpPr>
        <p:spPr>
          <a:xfrm>
            <a:off x="8861082" y="1931406"/>
            <a:ext cx="2197525" cy="3934627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7" name="직사각형 35"/>
          <p:cNvSpPr txBox="1"/>
          <p:nvPr/>
        </p:nvSpPr>
        <p:spPr>
          <a:xfrm>
            <a:off x="1323373" y="4063384"/>
            <a:ext cx="1800212" cy="132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1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단일 프롬프트 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테스트</a:t>
            </a:r>
          </a:p>
        </p:txBody>
      </p:sp>
      <p:sp>
        <p:nvSpPr>
          <p:cNvPr id="898" name="직사각형 37"/>
          <p:cNvSpPr txBox="1"/>
          <p:nvPr/>
        </p:nvSpPr>
        <p:spPr>
          <a:xfrm>
            <a:off x="3903050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2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배치 실험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t>(5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프롬프트</a:t>
            </a:r>
            <a:r>
              <a:t>)</a:t>
            </a:r>
          </a:p>
        </p:txBody>
      </p:sp>
      <p:sp>
        <p:nvSpPr>
          <p:cNvPr id="899" name="직사각형 39"/>
          <p:cNvSpPr txBox="1"/>
          <p:nvPr/>
        </p:nvSpPr>
        <p:spPr>
          <a:xfrm>
            <a:off x="6482727" y="3987184"/>
            <a:ext cx="1800213" cy="16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3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프롬프트 복잡도별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성능 테스트</a:t>
            </a:r>
          </a:p>
        </p:txBody>
      </p:sp>
      <p:sp>
        <p:nvSpPr>
          <p:cNvPr id="900" name="직사각형 41"/>
          <p:cNvSpPr txBox="1"/>
          <p:nvPr/>
        </p:nvSpPr>
        <p:spPr>
          <a:xfrm>
            <a:off x="9062406" y="4063384"/>
            <a:ext cx="1800211" cy="1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FFFF"/>
                </a:solidFill>
              </a:defRPr>
            </a:pPr>
            <a:r>
              <a:t>4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최종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라우팅 </a:t>
            </a:r>
          </a:p>
          <a:p>
            <a:pPr algn="ctr">
              <a:defRPr b="1"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순서 선정</a:t>
            </a:r>
          </a:p>
        </p:txBody>
      </p:sp>
      <p:sp>
        <p:nvSpPr>
          <p:cNvPr id="901" name="액자 42"/>
          <p:cNvSpPr/>
          <p:nvPr/>
        </p:nvSpPr>
        <p:spPr>
          <a:xfrm>
            <a:off x="3767468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2" name="액자 43"/>
          <p:cNvSpPr/>
          <p:nvPr/>
        </p:nvSpPr>
        <p:spPr>
          <a:xfrm>
            <a:off x="8924156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3" name="제목 4"/>
          <p:cNvSpPr txBox="1"/>
          <p:nvPr/>
        </p:nvSpPr>
        <p:spPr>
          <a:xfrm>
            <a:off x="885507" y="513833"/>
            <a:ext cx="10424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모델 선택 과정</a:t>
            </a:r>
          </a:p>
        </p:txBody>
      </p:sp>
      <p:sp>
        <p:nvSpPr>
          <p:cNvPr id="904" name="텍스트 개체 틀 3"/>
          <p:cNvSpPr txBox="1"/>
          <p:nvPr/>
        </p:nvSpPr>
        <p:spPr>
          <a:xfrm>
            <a:off x="885508" y="1382702"/>
            <a:ext cx="104241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실험과정 및 결과</a:t>
            </a:r>
          </a:p>
        </p:txBody>
      </p:sp>
      <p:sp>
        <p:nvSpPr>
          <p:cNvPr id="905" name="액자 44"/>
          <p:cNvSpPr/>
          <p:nvPr/>
        </p:nvSpPr>
        <p:spPr>
          <a:xfrm>
            <a:off x="6350182" y="2044338"/>
            <a:ext cx="2071377" cy="370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06" name="그래픽 45" descr="그래픽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9371" y="2849716"/>
            <a:ext cx="526926" cy="68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그래픽 46" descr="그래픽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9008" y="2875776"/>
            <a:ext cx="668295" cy="66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그래픽 49" descr="그래픽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8872" y="2953927"/>
            <a:ext cx="481944" cy="49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텍스트 개체 틀 1"/>
          <p:cNvSpPr txBox="1"/>
          <p:nvPr>
            <p:ph type="body" sz="quarter" idx="1"/>
          </p:nvPr>
        </p:nvSpPr>
        <p:spPr>
          <a:xfrm>
            <a:off x="839788" y="1382702"/>
            <a:ext cx="10515600" cy="347155"/>
          </a:xfrm>
          <a:prstGeom prst="rect">
            <a:avLst/>
          </a:prstGeom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b="1" sz="1620"/>
            </a:pPr>
            <a:r>
              <a:t>핵심 가치</a:t>
            </a:r>
            <a:r>
              <a:t>:</a:t>
            </a:r>
            <a:r>
              <a:rPr b="0"/>
              <a:t> 가게와 고객 모두의 편의 증대</a:t>
            </a:r>
          </a:p>
        </p:txBody>
      </p:sp>
      <p:sp>
        <p:nvSpPr>
          <p:cNvPr id="392" name="제목 2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 defTabSz="868680">
              <a:defRPr sz="4180"/>
            </a:pPr>
            <a:r>
              <a:t>AI </a:t>
            </a:r>
            <a:r>
              <a:t>스마트 메뉴 시스템</a:t>
            </a:r>
          </a:p>
        </p:txBody>
      </p:sp>
      <p:sp>
        <p:nvSpPr>
          <p:cNvPr id="393" name="내용 개체 틀 3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고객과 매장의 편의성 동시 향상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AI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기반으로 추천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운영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데이터 자동화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건강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</a:t>
            </a:r>
            <a:r>
              <a:t>·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개인화 중심의 외식 경험 혁신</a:t>
            </a:r>
          </a:p>
        </p:txBody>
      </p:sp>
      <p:sp>
        <p:nvSpPr>
          <p:cNvPr id="394" name="내용 개체 틀 4"/>
          <p:cNvSpPr txBox="1"/>
          <p:nvPr/>
        </p:nvSpPr>
        <p:spPr>
          <a:xfrm>
            <a:off x="6270480" y="2479488"/>
            <a:ext cx="5039188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외식 산업의 데이터 기반 전환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소상공인부터 프랜차이즈까지 확장 가능한 구조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9DDD7"/>
                </a:solidFill>
              </a:defRPr>
            </a:pPr>
            <a:r>
              <a:t>AI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추천 </a:t>
            </a:r>
            <a:r>
              <a:t>→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 만족 </a:t>
            </a:r>
            <a:r>
              <a:t>→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매출 증대 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선순환 구축</a:t>
            </a:r>
          </a:p>
        </p:txBody>
      </p:sp>
      <p:sp>
        <p:nvSpPr>
          <p:cNvPr id="395" name="텍스트 개체 틀 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6313" indent="-226313" defTabSz="905255">
              <a:spcBef>
                <a:spcPts val="900"/>
              </a:spcBef>
              <a:buSzTx/>
              <a:buFontTx/>
              <a:buNone/>
              <a:defRPr sz="237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비전</a:t>
            </a:r>
          </a:p>
        </p:txBody>
      </p:sp>
      <p:sp>
        <p:nvSpPr>
          <p:cNvPr id="396" name="텍스트 개체 틀 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핵심 가치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>
            <a:lvl1pPr marL="194310" indent="-194310" algn="l" defTabSz="777240">
              <a:spcBef>
                <a:spcPts val="800"/>
              </a:spcBef>
              <a:buSzPct val="100000"/>
              <a:buFont typeface="Arial"/>
              <a:buChar char="•"/>
              <a:defRPr sz="2380">
                <a:solidFill>
                  <a:srgbClr val="FFFFFF"/>
                </a:solidFill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913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194310" indent="-194310" defTabSz="777240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8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914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185165" indent="-185165" algn="ctr" defTabSz="740663">
              <a:lnSpc>
                <a:spcPct val="90000"/>
              </a:lnSpc>
              <a:spcBef>
                <a:spcPts val="800"/>
              </a:spcBef>
              <a:defRPr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자동 모델 선택</a:t>
            </a:r>
          </a:p>
        </p:txBody>
      </p:sp>
      <p:sp>
        <p:nvSpPr>
          <p:cNvPr id="915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/>
          <a:p>
            <a:pPr/>
            <a:r>
              <a:t>LLM Router</a:t>
            </a:r>
          </a:p>
        </p:txBody>
      </p:sp>
      <p:sp>
        <p:nvSpPr>
          <p:cNvPr id="916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Primary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: GPT-4.1 (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속도 최고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, 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비용합리적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)</a:t>
            </a:r>
            <a:endParaRPr>
              <a:solidFill>
                <a:srgbClr val="FFFFFF"/>
              </a:solidFill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Secondary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: GPT-5.1 (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고급 추론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, 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속도 보통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Tertiary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: Gemini 2.5 Flash (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 절감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</a:p>
          <a:p>
            <a: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       </a:t>
            </a:r>
            <a:r>
              <a:rPr>
                <a:solidFill>
                  <a:srgbClr val="F9D4D4"/>
                </a:solidFill>
              </a:rPr>
              <a:t>모델 실패 시 자동으로 다음 모델 </a:t>
            </a:r>
            <a:r>
              <a:rPr>
                <a:solidFill>
                  <a:srgbClr val="F9D4D4"/>
                </a:solidFill>
              </a:rPr>
              <a:t>Fallback</a:t>
            </a:r>
          </a:p>
        </p:txBody>
      </p:sp>
      <p:sp>
        <p:nvSpPr>
          <p:cNvPr id="917" name="내용 개체 틀 6"/>
          <p:cNvSpPr txBox="1"/>
          <p:nvPr/>
        </p:nvSpPr>
        <p:spPr>
          <a:xfrm>
            <a:off x="6270480" y="2479488"/>
            <a:ext cx="5039188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가용성 </a:t>
            </a:r>
            <a:r>
              <a:t>99.9%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확보</a:t>
            </a:r>
            <a:b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</a:br>
            <a:r>
              <a:t>(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주 모델 다운되어도</a:t>
            </a:r>
            <a:r>
              <a:t>,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 서비스 지속가능</a:t>
            </a:r>
            <a:r>
              <a:t>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비용 최적화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성능 모니터링 가능</a:t>
            </a:r>
          </a:p>
        </p:txBody>
      </p:sp>
      <p:sp>
        <p:nvSpPr>
          <p:cNvPr id="918" name="그래픽 6"/>
          <p:cNvSpPr/>
          <p:nvPr/>
        </p:nvSpPr>
        <p:spPr>
          <a:xfrm>
            <a:off x="994147" y="4883642"/>
            <a:ext cx="318145" cy="31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19535" y="2005"/>
                </a:moveTo>
                <a:cubicBezTo>
                  <a:pt x="18246" y="712"/>
                  <a:pt x="16528" y="0"/>
                  <a:pt x="14703" y="0"/>
                </a:cubicBezTo>
                <a:cubicBezTo>
                  <a:pt x="12879" y="0"/>
                  <a:pt x="11161" y="712"/>
                  <a:pt x="9871" y="2005"/>
                </a:cubicBezTo>
                <a:cubicBezTo>
                  <a:pt x="8582" y="3298"/>
                  <a:pt x="7871" y="5021"/>
                  <a:pt x="7871" y="6850"/>
                </a:cubicBezTo>
                <a:cubicBezTo>
                  <a:pt x="7871" y="8475"/>
                  <a:pt x="8436" y="10017"/>
                  <a:pt x="9463" y="11246"/>
                </a:cubicBezTo>
                <a:lnTo>
                  <a:pt x="8290" y="12422"/>
                </a:lnTo>
                <a:lnTo>
                  <a:pt x="7701" y="11832"/>
                </a:lnTo>
                <a:cubicBezTo>
                  <a:pt x="7589" y="11720"/>
                  <a:pt x="7434" y="11651"/>
                  <a:pt x="7273" y="11651"/>
                </a:cubicBezTo>
                <a:cubicBezTo>
                  <a:pt x="7112" y="11651"/>
                  <a:pt x="6957" y="11715"/>
                  <a:pt x="6845" y="11832"/>
                </a:cubicBezTo>
                <a:lnTo>
                  <a:pt x="178" y="18516"/>
                </a:lnTo>
                <a:cubicBezTo>
                  <a:pt x="-60" y="18755"/>
                  <a:pt x="-60" y="19141"/>
                  <a:pt x="178" y="19375"/>
                </a:cubicBezTo>
                <a:lnTo>
                  <a:pt x="2217" y="21419"/>
                </a:lnTo>
                <a:cubicBezTo>
                  <a:pt x="2329" y="21532"/>
                  <a:pt x="2485" y="21600"/>
                  <a:pt x="2645" y="21600"/>
                </a:cubicBezTo>
                <a:cubicBezTo>
                  <a:pt x="2806" y="21600"/>
                  <a:pt x="2962" y="21537"/>
                  <a:pt x="3074" y="21419"/>
                </a:cubicBezTo>
                <a:lnTo>
                  <a:pt x="9740" y="14735"/>
                </a:lnTo>
                <a:cubicBezTo>
                  <a:pt x="9978" y="14496"/>
                  <a:pt x="9978" y="14111"/>
                  <a:pt x="9740" y="13876"/>
                </a:cubicBezTo>
                <a:lnTo>
                  <a:pt x="9151" y="13286"/>
                </a:lnTo>
                <a:lnTo>
                  <a:pt x="10324" y="12110"/>
                </a:lnTo>
                <a:cubicBezTo>
                  <a:pt x="11589" y="13174"/>
                  <a:pt x="13146" y="13706"/>
                  <a:pt x="14708" y="13706"/>
                </a:cubicBezTo>
                <a:cubicBezTo>
                  <a:pt x="16460" y="13706"/>
                  <a:pt x="18207" y="13037"/>
                  <a:pt x="19540" y="11700"/>
                </a:cubicBezTo>
                <a:cubicBezTo>
                  <a:pt x="20830" y="10407"/>
                  <a:pt x="21540" y="8685"/>
                  <a:pt x="21540" y="6855"/>
                </a:cubicBezTo>
                <a:cubicBezTo>
                  <a:pt x="21540" y="5026"/>
                  <a:pt x="20825" y="3303"/>
                  <a:pt x="19535" y="2005"/>
                </a:cubicBezTo>
                <a:close/>
                <a:moveTo>
                  <a:pt x="13458" y="3440"/>
                </a:moveTo>
                <a:cubicBezTo>
                  <a:pt x="12961" y="3620"/>
                  <a:pt x="12518" y="3903"/>
                  <a:pt x="12144" y="4284"/>
                </a:cubicBezTo>
                <a:cubicBezTo>
                  <a:pt x="11068" y="5362"/>
                  <a:pt x="10776" y="7016"/>
                  <a:pt x="11424" y="8397"/>
                </a:cubicBezTo>
                <a:cubicBezTo>
                  <a:pt x="11565" y="8700"/>
                  <a:pt x="11433" y="9065"/>
                  <a:pt x="11132" y="9207"/>
                </a:cubicBezTo>
                <a:cubicBezTo>
                  <a:pt x="11049" y="9246"/>
                  <a:pt x="10961" y="9266"/>
                  <a:pt x="10874" y="9266"/>
                </a:cubicBezTo>
                <a:cubicBezTo>
                  <a:pt x="10645" y="9266"/>
                  <a:pt x="10426" y="9134"/>
                  <a:pt x="10324" y="8914"/>
                </a:cubicBezTo>
                <a:cubicBezTo>
                  <a:pt x="9463" y="7070"/>
                  <a:pt x="9847" y="4865"/>
                  <a:pt x="11287" y="3425"/>
                </a:cubicBezTo>
                <a:cubicBezTo>
                  <a:pt x="11789" y="2923"/>
                  <a:pt x="12382" y="2542"/>
                  <a:pt x="13044" y="2298"/>
                </a:cubicBezTo>
                <a:cubicBezTo>
                  <a:pt x="13360" y="2181"/>
                  <a:pt x="13706" y="2347"/>
                  <a:pt x="13823" y="2659"/>
                </a:cubicBezTo>
                <a:cubicBezTo>
                  <a:pt x="13934" y="2971"/>
                  <a:pt x="13774" y="3323"/>
                  <a:pt x="13458" y="3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내용 개체 틀 2"/>
          <p:cNvSpPr txBox="1"/>
          <p:nvPr>
            <p:ph type="body" sz="half" idx="1"/>
          </p:nvPr>
        </p:nvSpPr>
        <p:spPr>
          <a:xfrm>
            <a:off x="6172200" y="2479488"/>
            <a:ext cx="5183188" cy="37794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F9D4D4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카테고리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FFFFFF"/>
                </a:solidFill>
              </a:rPr>
              <a:t>: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메인</a:t>
            </a:r>
            <a:r>
              <a:rPr b="0">
                <a:solidFill>
                  <a:srgbClr val="FFFFFF"/>
                </a:solidFill>
              </a:rPr>
              <a:t>,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사이드</a:t>
            </a:r>
            <a:r>
              <a:rPr b="0">
                <a:solidFill>
                  <a:srgbClr val="FFFFFF"/>
                </a:solidFill>
              </a:rPr>
              <a:t>,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음료 </a:t>
            </a:r>
            <a:r>
              <a:rPr b="0">
                <a:solidFill>
                  <a:srgbClr val="FFFFFF"/>
                </a:solidFill>
              </a:rPr>
              <a:t>…</a:t>
            </a:r>
          </a:p>
          <a:p>
            <a:pPr>
              <a:defRPr b="1">
                <a:solidFill>
                  <a:srgbClr val="F9D4D4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영양소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FFFFFF"/>
                </a:solidFill>
              </a:rPr>
              <a:t>: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칼로리</a:t>
            </a:r>
            <a:r>
              <a:rPr b="0">
                <a:solidFill>
                  <a:srgbClr val="FFFFFF"/>
                </a:solidFill>
              </a:rPr>
              <a:t>,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단백질</a:t>
            </a:r>
            <a:r>
              <a:rPr b="0">
                <a:solidFill>
                  <a:srgbClr val="FFFFFF"/>
                </a:solidFill>
              </a:rPr>
              <a:t>,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카페인</a:t>
            </a:r>
            <a:r>
              <a:rPr b="0">
                <a:solidFill>
                  <a:srgbClr val="FFFFFF"/>
                </a:solidFill>
              </a:rPr>
              <a:t>,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당분</a:t>
            </a:r>
            <a:endParaRPr b="0">
              <a:solidFill>
                <a:srgbClr val="FFFFFF"/>
              </a:solidFill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>
              <a:defRPr b="1">
                <a:solidFill>
                  <a:srgbClr val="F9D4D4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FFFFFF"/>
                </a:solidFill>
              </a:rPr>
              <a:t>: 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오름차순</a:t>
            </a:r>
            <a:r>
              <a:rPr b="0">
                <a:solidFill>
                  <a:srgbClr val="FFFFFF"/>
                </a:solidFill>
              </a:rPr>
              <a:t>/</a:t>
            </a:r>
            <a:r>
              <a:rPr b="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내림차순</a:t>
            </a:r>
          </a:p>
        </p:txBody>
      </p:sp>
      <p:sp>
        <p:nvSpPr>
          <p:cNvPr id="923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의도 파싱</a:t>
            </a:r>
          </a:p>
        </p:txBody>
      </p:sp>
      <p:sp>
        <p:nvSpPr>
          <p:cNvPr id="924" name="텍스트 개체 틀 5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14884" indent="-214884" defTabSz="859536">
              <a:spcBef>
                <a:spcPts val="900"/>
              </a:spcBef>
              <a:buSzTx/>
              <a:buFontTx/>
              <a:buNone/>
              <a:defRPr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추천 기준</a:t>
            </a:r>
          </a:p>
        </p:txBody>
      </p:sp>
      <p:sp>
        <p:nvSpPr>
          <p:cNvPr id="925" name="텍스트 개체 틀 6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6313" indent="-226313" defTabSz="905255">
              <a:spcBef>
                <a:spcPts val="900"/>
              </a:spcBef>
              <a:buSzTx/>
              <a:buFontTx/>
              <a:buNone/>
              <a:defRPr sz="237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926" name="Shape 3"/>
          <p:cNvSpPr/>
          <p:nvPr/>
        </p:nvSpPr>
        <p:spPr>
          <a:xfrm>
            <a:off x="1643540" y="3331338"/>
            <a:ext cx="17878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154"/>
                </a:moveTo>
                <a:lnTo>
                  <a:pt x="5400" y="1315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154"/>
                </a:lnTo>
                <a:lnTo>
                  <a:pt x="21600" y="1315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9B7272"/>
          </a:solidFill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29" name="Shape 4"/>
          <p:cNvGrpSpPr/>
          <p:nvPr/>
        </p:nvGrpSpPr>
        <p:grpSpPr>
          <a:xfrm>
            <a:off x="836612" y="2705468"/>
            <a:ext cx="1787836" cy="502920"/>
            <a:chOff x="0" y="0"/>
            <a:chExt cx="1787835" cy="502919"/>
          </a:xfrm>
        </p:grpSpPr>
        <p:sp>
          <p:nvSpPr>
            <p:cNvPr id="927" name="모서리가 둥근 직사각형"/>
            <p:cNvSpPr/>
            <p:nvPr/>
          </p:nvSpPr>
          <p:spPr>
            <a:xfrm>
              <a:off x="0" y="0"/>
              <a:ext cx="1787836" cy="502920"/>
            </a:xfrm>
            <a:prstGeom prst="roundRect">
              <a:avLst>
                <a:gd name="adj" fmla="val 18182"/>
              </a:avLst>
            </a:prstGeom>
            <a:solidFill>
              <a:srgbClr val="ECBF98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Request"/>
            <p:cNvSpPr txBox="1"/>
            <p:nvPr/>
          </p:nvSpPr>
          <p:spPr>
            <a:xfrm>
              <a:off x="78851" y="66039"/>
              <a:ext cx="163013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sp>
        <p:nvSpPr>
          <p:cNvPr id="930" name="Shape 3"/>
          <p:cNvSpPr/>
          <p:nvPr/>
        </p:nvSpPr>
        <p:spPr>
          <a:xfrm>
            <a:off x="1643540" y="4308757"/>
            <a:ext cx="17878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154"/>
                </a:moveTo>
                <a:lnTo>
                  <a:pt x="5400" y="1315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154"/>
                </a:lnTo>
                <a:lnTo>
                  <a:pt x="21600" y="1315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9B7272"/>
          </a:solidFill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33" name="Shape 4"/>
          <p:cNvGrpSpPr/>
          <p:nvPr/>
        </p:nvGrpSpPr>
        <p:grpSpPr>
          <a:xfrm>
            <a:off x="836612" y="3682887"/>
            <a:ext cx="1787836" cy="502921"/>
            <a:chOff x="0" y="0"/>
            <a:chExt cx="1787835" cy="502919"/>
          </a:xfrm>
        </p:grpSpPr>
        <p:sp>
          <p:nvSpPr>
            <p:cNvPr id="931" name="모서리가 둥근 직사각형"/>
            <p:cNvSpPr/>
            <p:nvPr/>
          </p:nvSpPr>
          <p:spPr>
            <a:xfrm>
              <a:off x="0" y="0"/>
              <a:ext cx="1787836" cy="502920"/>
            </a:xfrm>
            <a:prstGeom prst="roundRect">
              <a:avLst>
                <a:gd name="adj" fmla="val 18182"/>
              </a:avLst>
            </a:prstGeom>
            <a:solidFill>
              <a:srgbClr val="C39784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Intent Parser"/>
            <p:cNvSpPr txBox="1"/>
            <p:nvPr/>
          </p:nvSpPr>
          <p:spPr>
            <a:xfrm>
              <a:off x="78851" y="66039"/>
              <a:ext cx="163013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Intent Parser</a:t>
              </a:r>
            </a:p>
          </p:txBody>
        </p:sp>
      </p:grpSp>
      <p:grpSp>
        <p:nvGrpSpPr>
          <p:cNvPr id="936" name="Shape 4"/>
          <p:cNvGrpSpPr/>
          <p:nvPr/>
        </p:nvGrpSpPr>
        <p:grpSpPr>
          <a:xfrm>
            <a:off x="836612" y="4660307"/>
            <a:ext cx="1787836" cy="502922"/>
            <a:chOff x="0" y="0"/>
            <a:chExt cx="1787835" cy="502920"/>
          </a:xfrm>
        </p:grpSpPr>
        <p:sp>
          <p:nvSpPr>
            <p:cNvPr id="934" name="모서리가 둥근 직사각형"/>
            <p:cNvSpPr/>
            <p:nvPr/>
          </p:nvSpPr>
          <p:spPr>
            <a:xfrm>
              <a:off x="0" y="0"/>
              <a:ext cx="1787836" cy="502921"/>
            </a:xfrm>
            <a:prstGeom prst="roundRect">
              <a:avLst>
                <a:gd name="adj" fmla="val 18182"/>
              </a:avLst>
            </a:prstGeom>
            <a:solidFill>
              <a:srgbClr val="9B727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5" name="Data Loader"/>
            <p:cNvSpPr txBox="1"/>
            <p:nvPr/>
          </p:nvSpPr>
          <p:spPr>
            <a:xfrm>
              <a:off x="78851" y="66040"/>
              <a:ext cx="163013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Loader</a:t>
              </a:r>
            </a:p>
          </p:txBody>
        </p:sp>
      </p:grpSp>
      <p:grpSp>
        <p:nvGrpSpPr>
          <p:cNvPr id="939" name="Shape 4"/>
          <p:cNvGrpSpPr/>
          <p:nvPr/>
        </p:nvGrpSpPr>
        <p:grpSpPr>
          <a:xfrm>
            <a:off x="2962295" y="2602211"/>
            <a:ext cx="2761613" cy="709433"/>
            <a:chOff x="0" y="0"/>
            <a:chExt cx="2761611" cy="709431"/>
          </a:xfrm>
        </p:grpSpPr>
        <p:sp>
          <p:nvSpPr>
            <p:cNvPr id="937" name="모서리가 둥근 직사각형"/>
            <p:cNvSpPr/>
            <p:nvPr/>
          </p:nvSpPr>
          <p:spPr>
            <a:xfrm>
              <a:off x="0" y="8997"/>
              <a:ext cx="2761612" cy="691438"/>
            </a:xfrm>
            <a:prstGeom prst="roundRect">
              <a:avLst>
                <a:gd name="adj" fmla="val 18182"/>
              </a:avLst>
            </a:prstGeom>
            <a:solidFill>
              <a:srgbClr val="0C11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ECBF98"/>
                  </a:solidFill>
                </a:defRPr>
              </a:pPr>
            </a:p>
          </p:txBody>
        </p:sp>
        <p:sp>
          <p:nvSpPr>
            <p:cNvPr id="938" name="&quot;칼로리 낮고 단백질 많은  메인 메뉴&quot;"/>
            <p:cNvSpPr txBox="1"/>
            <p:nvPr/>
          </p:nvSpPr>
          <p:spPr>
            <a:xfrm>
              <a:off x="82540" y="0"/>
              <a:ext cx="2596531" cy="709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ECBF98"/>
                  </a:solidFill>
                </a:defRPr>
              </a:pPr>
              <a:r>
                <a:t>"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칼로리 낮고 단백질 많은 </a:t>
              </a:r>
              <a:b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</a:b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메인 메뉴</a:t>
              </a:r>
              <a:r>
                <a:t>"</a:t>
              </a:r>
            </a:p>
          </p:txBody>
        </p:sp>
      </p:grpSp>
      <p:grpSp>
        <p:nvGrpSpPr>
          <p:cNvPr id="942" name="Shape 4"/>
          <p:cNvGrpSpPr/>
          <p:nvPr/>
        </p:nvGrpSpPr>
        <p:grpSpPr>
          <a:xfrm>
            <a:off x="2962295" y="3382309"/>
            <a:ext cx="2761613" cy="1108359"/>
            <a:chOff x="0" y="0"/>
            <a:chExt cx="2761611" cy="1108358"/>
          </a:xfrm>
        </p:grpSpPr>
        <p:sp>
          <p:nvSpPr>
            <p:cNvPr id="940" name="모서리가 둥근 직사각형"/>
            <p:cNvSpPr/>
            <p:nvPr/>
          </p:nvSpPr>
          <p:spPr>
            <a:xfrm>
              <a:off x="0" y="0"/>
              <a:ext cx="2761612" cy="1108359"/>
            </a:xfrm>
            <a:prstGeom prst="roundRect">
              <a:avLst>
                <a:gd name="adj" fmla="val 18182"/>
              </a:avLst>
            </a:prstGeom>
            <a:solidFill>
              <a:srgbClr val="0C11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1" name="“menu_id＂: 5,…"/>
            <p:cNvSpPr txBox="1"/>
            <p:nvPr/>
          </p:nvSpPr>
          <p:spPr>
            <a:xfrm>
              <a:off x="104743" y="53413"/>
              <a:ext cx="2552125" cy="10015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r>
                <a:t>“</a:t>
              </a:r>
              <a:r>
                <a:rPr>
                  <a:solidFill>
                    <a:srgbClr val="FBE3D6"/>
                  </a:solidFill>
                </a:rPr>
                <a:t>menu_id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＂</a:t>
              </a:r>
              <a:r>
                <a:t>: 5,</a:t>
              </a:r>
            </a:p>
            <a:p>
              <a:pPr algn="ctr">
                <a:defRPr sz="1900">
                  <a:solidFill>
                    <a:srgbClr val="FFFFFF"/>
                  </a:solidFill>
                </a:defRPr>
              </a:pPr>
              <a:r>
                <a:t>“</a:t>
              </a:r>
              <a:r>
                <a:rPr>
                  <a:solidFill>
                    <a:srgbClr val="FBE3D6"/>
                  </a:solidFill>
                </a:rPr>
                <a:t>category</a:t>
              </a:r>
              <a:r>
                <a:t>” : “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메인</a:t>
              </a:r>
              <a:r>
                <a:t>” </a:t>
              </a:r>
            </a:p>
            <a:p>
              <a:pPr algn="ctr">
                <a:defRPr sz="1900">
                  <a:solidFill>
                    <a:srgbClr val="FFFFFF"/>
                  </a:solidFill>
                </a:defRPr>
              </a:pPr>
              <a:r>
                <a:t>“</a:t>
              </a:r>
              <a:r>
                <a:rPr>
                  <a:solidFill>
                    <a:srgbClr val="FBE3D6"/>
                  </a:solidFill>
                </a:rPr>
                <a:t>calorie</a:t>
              </a:r>
              <a:r>
                <a:t> </a:t>
              </a:r>
              <a:r>
                <a:t>": "low“ …</a:t>
              </a:r>
            </a:p>
          </p:txBody>
        </p:sp>
      </p:grpSp>
      <p:grpSp>
        <p:nvGrpSpPr>
          <p:cNvPr id="945" name="Shape 4"/>
          <p:cNvGrpSpPr/>
          <p:nvPr/>
        </p:nvGrpSpPr>
        <p:grpSpPr>
          <a:xfrm>
            <a:off x="2962295" y="4646331"/>
            <a:ext cx="2761613" cy="530870"/>
            <a:chOff x="0" y="0"/>
            <a:chExt cx="2761611" cy="530869"/>
          </a:xfrm>
        </p:grpSpPr>
        <p:sp>
          <p:nvSpPr>
            <p:cNvPr id="943" name="모서리가 둥근 직사각형"/>
            <p:cNvSpPr/>
            <p:nvPr/>
          </p:nvSpPr>
          <p:spPr>
            <a:xfrm>
              <a:off x="0" y="0"/>
              <a:ext cx="2761612" cy="530870"/>
            </a:xfrm>
            <a:prstGeom prst="roundRect">
              <a:avLst>
                <a:gd name="adj" fmla="val 18182"/>
              </a:avLst>
            </a:prstGeom>
            <a:solidFill>
              <a:srgbClr val="0C11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MySQL에서 데이터 로드"/>
            <p:cNvSpPr txBox="1"/>
            <p:nvPr/>
          </p:nvSpPr>
          <p:spPr>
            <a:xfrm>
              <a:off x="73991" y="65216"/>
              <a:ext cx="2613629" cy="400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9D4D4"/>
                  </a:solidFill>
                </a:defRPr>
              </a:pPr>
              <a:r>
                <a:t>MySQL</a:t>
              </a:r>
              <a:r>
                <a:rPr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에서 데이터 로드</a:t>
              </a:r>
            </a:p>
          </p:txBody>
        </p:sp>
      </p:grpSp>
      <p:sp>
        <p:nvSpPr>
          <p:cNvPr id="946" name="Shape 3"/>
          <p:cNvSpPr/>
          <p:nvPr/>
        </p:nvSpPr>
        <p:spPr>
          <a:xfrm>
            <a:off x="1643540" y="5286176"/>
            <a:ext cx="178785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154"/>
                </a:moveTo>
                <a:lnTo>
                  <a:pt x="5400" y="1315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154"/>
                </a:lnTo>
                <a:lnTo>
                  <a:pt x="21600" y="1315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9B7272"/>
          </a:solidFill>
          <a:ln w="127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49" name="Shape 4"/>
          <p:cNvGrpSpPr/>
          <p:nvPr/>
        </p:nvGrpSpPr>
        <p:grpSpPr>
          <a:xfrm>
            <a:off x="836612" y="5637726"/>
            <a:ext cx="1787836" cy="502922"/>
            <a:chOff x="0" y="0"/>
            <a:chExt cx="1787835" cy="502920"/>
          </a:xfrm>
        </p:grpSpPr>
        <p:sp>
          <p:nvSpPr>
            <p:cNvPr id="947" name="모서리가 둥근 직사각형"/>
            <p:cNvSpPr/>
            <p:nvPr/>
          </p:nvSpPr>
          <p:spPr>
            <a:xfrm>
              <a:off x="0" y="0"/>
              <a:ext cx="1787836" cy="502921"/>
            </a:xfrm>
            <a:prstGeom prst="roundRect">
              <a:avLst>
                <a:gd name="adj" fmla="val 18182"/>
              </a:avLst>
            </a:prstGeom>
            <a:solidFill>
              <a:srgbClr val="735263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Recommender"/>
            <p:cNvSpPr txBox="1"/>
            <p:nvPr/>
          </p:nvSpPr>
          <p:spPr>
            <a:xfrm>
              <a:off x="78851" y="66040"/>
              <a:ext cx="163013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Recommender</a:t>
              </a:r>
            </a:p>
          </p:txBody>
        </p:sp>
      </p:grpSp>
      <p:grpSp>
        <p:nvGrpSpPr>
          <p:cNvPr id="952" name="Shape 4"/>
          <p:cNvGrpSpPr/>
          <p:nvPr/>
        </p:nvGrpSpPr>
        <p:grpSpPr>
          <a:xfrm>
            <a:off x="2962295" y="5534469"/>
            <a:ext cx="2761613" cy="709433"/>
            <a:chOff x="0" y="0"/>
            <a:chExt cx="2761611" cy="709431"/>
          </a:xfrm>
        </p:grpSpPr>
        <p:sp>
          <p:nvSpPr>
            <p:cNvPr id="950" name="모서리가 둥근 직사각형"/>
            <p:cNvSpPr/>
            <p:nvPr/>
          </p:nvSpPr>
          <p:spPr>
            <a:xfrm>
              <a:off x="0" y="89281"/>
              <a:ext cx="2761612" cy="530870"/>
            </a:xfrm>
            <a:prstGeom prst="roundRect">
              <a:avLst>
                <a:gd name="adj" fmla="val 18182"/>
              </a:avLst>
            </a:prstGeom>
            <a:solidFill>
              <a:srgbClr val="0C11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F9D4D4"/>
                  </a:solidFill>
                </a:defRPr>
              </a:pPr>
            </a:p>
          </p:txBody>
        </p:sp>
        <p:sp>
          <p:nvSpPr>
            <p:cNvPr id="951" name="필터링 + 정렬 + 추천 문구…"/>
            <p:cNvSpPr txBox="1"/>
            <p:nvPr/>
          </p:nvSpPr>
          <p:spPr>
            <a:xfrm>
              <a:off x="73991" y="0"/>
              <a:ext cx="2613629" cy="709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필터링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정렬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추천 문구</a:t>
              </a:r>
            </a:p>
            <a:p>
              <a:pPr algn="ctr">
                <a:defRPr sz="1900">
                  <a:solidFill>
                    <a:srgbClr val="F9D4D4"/>
                  </a:solidFill>
                </a:defRPr>
              </a:pPr>
              <a:r>
                <a:t>→ Top 3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메뉴 선택</a:t>
              </a:r>
            </a:p>
          </p:txBody>
        </p:sp>
      </p:grpSp>
      <p:sp>
        <p:nvSpPr>
          <p:cNvPr id="953" name="텍스트 개체 틀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85165" indent="-185165" algn="ctr" defTabSz="740663">
              <a:spcBef>
                <a:spcPts val="800"/>
              </a:spcBef>
              <a:buSzTx/>
              <a:buFontTx/>
              <a:buNone/>
              <a:defRPr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고객의 요청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텍스트 개체 틀 1"/>
          <p:cNvSpPr txBox="1"/>
          <p:nvPr>
            <p:ph type="body" sz="quarter" idx="1"/>
          </p:nvPr>
        </p:nvSpPr>
        <p:spPr>
          <a:xfrm>
            <a:off x="6502399" y="1849383"/>
            <a:ext cx="4852989" cy="442887"/>
          </a:xfrm>
          <a:prstGeom prst="rect">
            <a:avLst/>
          </a:prstGeom>
        </p:spPr>
        <p:txBody>
          <a:bodyPr/>
          <a:lstStyle>
            <a:lvl1pPr marL="194310" indent="-194310" algn="l" defTabSz="777240">
              <a:spcBef>
                <a:spcPts val="800"/>
              </a:spcBef>
              <a:buSzPct val="100000"/>
              <a:buFont typeface="Arial"/>
              <a:buChar char="•"/>
              <a:defRPr sz="2380">
                <a:solidFill>
                  <a:srgbClr val="FFFFFF"/>
                </a:solidFill>
              </a:defRPr>
            </a:lvl1pPr>
          </a:lstStyle>
          <a:p>
            <a:pPr/>
            <a:r>
              <a:t>영양소</a:t>
            </a:r>
          </a:p>
        </p:txBody>
      </p:sp>
      <p:sp>
        <p:nvSpPr>
          <p:cNvPr id="958" name="텍스트 개체 틀 2"/>
          <p:cNvSpPr txBox="1"/>
          <p:nvPr/>
        </p:nvSpPr>
        <p:spPr>
          <a:xfrm>
            <a:off x="1305560" y="1849383"/>
            <a:ext cx="4646296" cy="4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194310" indent="-194310" defTabSz="777240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8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카테고리</a:t>
            </a:r>
          </a:p>
        </p:txBody>
      </p:sp>
      <p:sp>
        <p:nvSpPr>
          <p:cNvPr id="959" name="텍스트 개체 틀 3"/>
          <p:cNvSpPr txBox="1"/>
          <p:nvPr/>
        </p:nvSpPr>
        <p:spPr>
          <a:xfrm>
            <a:off x="885508" y="1382702"/>
            <a:ext cx="10424160" cy="34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5165" indent="-185165" algn="ctr" defTabSz="740663">
              <a:lnSpc>
                <a:spcPct val="90000"/>
              </a:lnSpc>
              <a:spcBef>
                <a:spcPts val="800"/>
              </a:spcBef>
              <a:defRPr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카테고리 </a:t>
            </a:r>
            <a:r>
              <a:t>/ </a:t>
            </a:r>
            <a:r>
              <a:t>영양소 필터링</a:t>
            </a:r>
          </a:p>
        </p:txBody>
      </p:sp>
      <p:sp>
        <p:nvSpPr>
          <p:cNvPr id="960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고객 맞춤 추천</a:t>
            </a:r>
          </a:p>
        </p:txBody>
      </p:sp>
      <p:sp>
        <p:nvSpPr>
          <p:cNvPr id="961" name="내용 개체 틀 5"/>
          <p:cNvSpPr txBox="1"/>
          <p:nvPr/>
        </p:nvSpPr>
        <p:spPr>
          <a:xfrm>
            <a:off x="938067" y="2479488"/>
            <a:ext cx="5013789" cy="37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9D4D4"/>
                </a:solidFill>
              </a:defRPr>
            </a:pPr>
            <a:r>
              <a:t>Store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별 </a:t>
            </a:r>
            <a:r>
              <a:t>menus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rPr>
              <a:t>테이블 활용</a:t>
            </a:r>
          </a:p>
        </p:txBody>
      </p:sp>
      <p:sp>
        <p:nvSpPr>
          <p:cNvPr id="962" name="내용 개체 틀 6"/>
          <p:cNvSpPr txBox="1"/>
          <p:nvPr/>
        </p:nvSpPr>
        <p:spPr>
          <a:xfrm>
            <a:off x="6270480" y="2410212"/>
            <a:ext cx="5521574" cy="419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칼로리</a:t>
            </a:r>
            <a:br/>
            <a:r>
              <a:rPr b="0">
                <a:solidFill>
                  <a:srgbClr val="FBE3D6"/>
                </a:solidFill>
              </a:rPr>
              <a:t>low</a:t>
            </a:r>
            <a:r>
              <a:rPr b="0"/>
              <a:t>(&lt;300kcal), </a:t>
            </a:r>
            <a:r>
              <a:rPr b="0">
                <a:solidFill>
                  <a:srgbClr val="F6C6AD"/>
                </a:solidFill>
              </a:rPr>
              <a:t>medium</a:t>
            </a:r>
            <a:r>
              <a:rPr b="0"/>
              <a:t>(300-500), </a:t>
            </a:r>
            <a:r>
              <a:rPr b="0">
                <a:solidFill>
                  <a:srgbClr val="F2AA84"/>
                </a:solidFill>
              </a:rPr>
              <a:t>high</a:t>
            </a:r>
            <a:r>
              <a:rPr b="0"/>
              <a:t>(&gt;500)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단백질</a:t>
            </a:r>
            <a:br/>
            <a:r>
              <a:rPr b="0">
                <a:solidFill>
                  <a:srgbClr val="FBE3D6"/>
                </a:solidFill>
              </a:rPr>
              <a:t>low</a:t>
            </a:r>
            <a:r>
              <a:rPr b="0"/>
              <a:t>(&lt;10g), </a:t>
            </a:r>
            <a:r>
              <a:rPr b="0">
                <a:solidFill>
                  <a:srgbClr val="F6C6AD"/>
                </a:solidFill>
              </a:rPr>
              <a:t>medium</a:t>
            </a:r>
            <a:r>
              <a:rPr b="0"/>
              <a:t>(10-20g), </a:t>
            </a:r>
            <a:r>
              <a:rPr b="0">
                <a:solidFill>
                  <a:srgbClr val="F2AA84"/>
                </a:solidFill>
              </a:rPr>
              <a:t>high</a:t>
            </a:r>
            <a:r>
              <a:rPr b="0"/>
              <a:t>(&gt;20g)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카페인</a:t>
            </a:r>
            <a:br/>
            <a:r>
              <a:rPr b="0">
                <a:solidFill>
                  <a:srgbClr val="FBE3D6"/>
                </a:solidFill>
              </a:rPr>
              <a:t>none</a:t>
            </a:r>
            <a:r>
              <a:rPr b="0"/>
              <a:t>(0mg), </a:t>
            </a:r>
            <a:r>
              <a:rPr b="0">
                <a:solidFill>
                  <a:srgbClr val="F6C6AD"/>
                </a:solidFill>
              </a:rPr>
              <a:t>low</a:t>
            </a:r>
            <a:r>
              <a:rPr b="0"/>
              <a:t>(1-100mg), </a:t>
            </a:r>
            <a:r>
              <a:rPr b="0">
                <a:solidFill>
                  <a:srgbClr val="F2AA84"/>
                </a:solidFill>
              </a:rPr>
              <a:t>high</a:t>
            </a:r>
            <a:r>
              <a:rPr b="0"/>
              <a:t>(&gt;100mg)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당분</a:t>
            </a:r>
            <a:br/>
            <a:r>
              <a:rPr b="0">
                <a:solidFill>
                  <a:srgbClr val="FBE3D6"/>
                </a:solidFill>
              </a:rPr>
              <a:t>low</a:t>
            </a:r>
            <a:r>
              <a:rPr b="0"/>
              <a:t>(&lt;15g), </a:t>
            </a:r>
            <a:r>
              <a:rPr b="0">
                <a:solidFill>
                  <a:srgbClr val="F6C6AD"/>
                </a:solidFill>
              </a:rPr>
              <a:t>medium</a:t>
            </a:r>
            <a:r>
              <a:rPr b="0"/>
              <a:t>(15-25g), </a:t>
            </a:r>
            <a:r>
              <a:rPr b="0">
                <a:solidFill>
                  <a:srgbClr val="F2AA84"/>
                </a:solidFill>
              </a:rPr>
              <a:t>high</a:t>
            </a:r>
            <a:r>
              <a:rPr b="0"/>
              <a:t>(&gt;25g)</a:t>
            </a:r>
          </a:p>
        </p:txBody>
      </p:sp>
      <p:grpSp>
        <p:nvGrpSpPr>
          <p:cNvPr id="965" name="그림 9"/>
          <p:cNvGrpSpPr/>
          <p:nvPr/>
        </p:nvGrpSpPr>
        <p:grpSpPr>
          <a:xfrm>
            <a:off x="665162" y="3419207"/>
            <a:ext cx="5021340" cy="2649972"/>
            <a:chOff x="0" y="0"/>
            <a:chExt cx="5021338" cy="2649971"/>
          </a:xfrm>
        </p:grpSpPr>
        <p:sp>
          <p:nvSpPr>
            <p:cNvPr id="963" name="도형"/>
            <p:cNvSpPr/>
            <p:nvPr/>
          </p:nvSpPr>
          <p:spPr>
            <a:xfrm>
              <a:off x="0" y="-1"/>
              <a:ext cx="5021339" cy="264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39" y="0"/>
                    <a:pt x="980" y="0"/>
                  </a:cubicBezTo>
                  <a:lnTo>
                    <a:pt x="20620" y="0"/>
                  </a:lnTo>
                  <a:lnTo>
                    <a:pt x="20620" y="0"/>
                  </a:lnTo>
                  <a:cubicBezTo>
                    <a:pt x="21161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61" y="21600"/>
                    <a:pt x="20620" y="21600"/>
                  </a:cubicBezTo>
                  <a:lnTo>
                    <a:pt x="980" y="21600"/>
                  </a:lnTo>
                  <a:lnTo>
                    <a:pt x="980" y="21600"/>
                  </a:lnTo>
                  <a:cubicBezTo>
                    <a:pt x="439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964" name="image83.png" descr="image8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1" b="1"/>
            <a:stretch>
              <a:fillRect/>
            </a:stretch>
          </p:blipFill>
          <p:spPr>
            <a:xfrm>
              <a:off x="0" y="0"/>
              <a:ext cx="5021263" cy="264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0" y="0"/>
                  </a:moveTo>
                  <a:cubicBezTo>
                    <a:pt x="439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439" y="21600"/>
                    <a:pt x="980" y="21600"/>
                  </a:cubicBezTo>
                  <a:lnTo>
                    <a:pt x="20620" y="21600"/>
                  </a:lnTo>
                  <a:cubicBezTo>
                    <a:pt x="21161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161" y="0"/>
                    <a:pt x="20620" y="0"/>
                  </a:cubicBezTo>
                  <a:lnTo>
                    <a:pt x="98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내용 개체 틀 1"/>
          <p:cNvSpPr txBox="1"/>
          <p:nvPr>
            <p:ph type="body" sz="half" idx="1"/>
          </p:nvPr>
        </p:nvSpPr>
        <p:spPr>
          <a:xfrm>
            <a:off x="839787" y="2479488"/>
            <a:ext cx="5157789" cy="377945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 startAt="1"/>
              <a:defRPr b="1">
                <a:solidFill>
                  <a:srgbClr val="F9D4D4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의도 파싱</a:t>
            </a:r>
            <a:r>
              <a:rPr b="0"/>
              <a:t> </a:t>
            </a:r>
            <a:r>
              <a:rPr b="0">
                <a:solidFill>
                  <a:srgbClr val="FFFFFF"/>
                </a:solidFill>
              </a:rPr>
              <a:t>(2.3</a:t>
            </a:r>
            <a:r>
              <a:rPr b="0">
                <a:solidFill>
                  <a:srgbClr val="FFFFFF"/>
                </a:solidFill>
              </a:rPr>
              <a:t>초</a:t>
            </a:r>
            <a:r>
              <a:rPr b="0">
                <a:solidFill>
                  <a:srgbClr val="FFFFFF"/>
                </a:solidFill>
              </a:rPr>
              <a:t>)</a:t>
            </a:r>
            <a:endParaRPr b="0">
              <a:solidFill>
                <a:srgbClr val="FFFFFF"/>
              </a:solidFill>
            </a:endParaRPr>
          </a:p>
          <a:p>
            <a:pPr>
              <a:defRPr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LLM</a:t>
            </a:r>
            <a:r>
              <a:t>이 고객 요청 분석</a:t>
            </a:r>
          </a:p>
          <a:p>
            <a:pPr>
              <a:defRPr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필터 조건 생성</a:t>
            </a:r>
          </a:p>
          <a:p>
            <a:pPr marL="457200" indent="-457200">
              <a:buFontTx/>
              <a:buAutoNum type="arabicPeriod" startAt="2"/>
              <a:defRPr b="1">
                <a:solidFill>
                  <a:srgbClr val="F9D4D4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추천 문구 생성</a:t>
            </a:r>
            <a:r>
              <a:rPr b="0"/>
              <a:t> </a:t>
            </a:r>
            <a:r>
              <a:rPr b="0">
                <a:solidFill>
                  <a:srgbClr val="FFFFFF"/>
                </a:solidFill>
              </a:rPr>
              <a:t>(1.7</a:t>
            </a:r>
            <a:r>
              <a:rPr b="0">
                <a:solidFill>
                  <a:srgbClr val="FFFFFF"/>
                </a:solidFill>
              </a:rPr>
              <a:t>초</a:t>
            </a:r>
            <a:r>
              <a:rPr b="0">
                <a:solidFill>
                  <a:srgbClr val="FFFFFF"/>
                </a:solidFill>
              </a:rPr>
              <a:t>) </a:t>
            </a:r>
            <a:endParaRPr b="0">
              <a:solidFill>
                <a:srgbClr val="FFFFFF"/>
              </a:solidFill>
            </a:endParaRPr>
          </a:p>
          <a:p>
            <a:pPr>
              <a:defRPr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LLM</a:t>
            </a:r>
            <a:r>
              <a:t>이 메뉴별 맞춤 설명 작성</a:t>
            </a:r>
          </a:p>
          <a:p>
            <a:pPr>
              <a:defRPr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왜 이 메뉴가 좋은 지 설명</a:t>
            </a:r>
          </a:p>
        </p:txBody>
      </p:sp>
      <p:sp>
        <p:nvSpPr>
          <p:cNvPr id="970" name="텍스트 개체 틀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85165" indent="-185165" algn="ctr" defTabSz="740663">
              <a:spcBef>
                <a:spcPts val="800"/>
              </a:spcBef>
              <a:buSzTx/>
              <a:buFontTx/>
              <a:buNone/>
              <a:defRPr sz="162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“</a:t>
            </a:r>
            <a:r>
              <a:rPr>
                <a:solidFill>
                  <a:srgbClr val="F9D4D4"/>
                </a:solidFill>
              </a:rPr>
              <a:t>분석 완료</a:t>
            </a:r>
            <a:r>
              <a:t>: </a:t>
            </a:r>
            <a:r>
              <a:t>고단백을 선호하며 메인 요리 성격의 시그니처 메뉴에서 우선 추천합니다</a:t>
            </a:r>
            <a:r>
              <a:t>.”</a:t>
            </a:r>
          </a:p>
        </p:txBody>
      </p:sp>
      <p:sp>
        <p:nvSpPr>
          <p:cNvPr id="971" name="제목 4"/>
          <p:cNvSpPr txBox="1"/>
          <p:nvPr>
            <p:ph type="title"/>
          </p:nvPr>
        </p:nvSpPr>
        <p:spPr>
          <a:xfrm>
            <a:off x="839787" y="513833"/>
            <a:ext cx="10515601" cy="769443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실행 결과</a:t>
            </a:r>
          </a:p>
        </p:txBody>
      </p:sp>
      <p:sp>
        <p:nvSpPr>
          <p:cNvPr id="972" name="텍스트 개체 틀 5"/>
          <p:cNvSpPr/>
          <p:nvPr>
            <p:ph type="body" idx="22"/>
          </p:nvPr>
        </p:nvSpPr>
        <p:spPr>
          <a:xfrm>
            <a:off x="6617651" y="1849383"/>
            <a:ext cx="5180013" cy="44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buSzTx/>
              <a:buFontTx/>
              <a:buNone/>
              <a:defRPr sz="2000"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요청 </a:t>
            </a:r>
            <a:r>
              <a:rPr>
                <a:solidFill>
                  <a:srgbClr val="FFFFFF"/>
                </a:solidFill>
              </a:rPr>
              <a:t>: </a:t>
            </a:r>
            <a:r>
              <a:rPr>
                <a:solidFill>
                  <a:srgbClr val="FFFFFF"/>
                </a:solidFill>
              </a:rPr>
              <a:t>칼로리 낮고 단백질 많은 메인 메뉴</a:t>
            </a:r>
          </a:p>
        </p:txBody>
      </p:sp>
      <p:sp>
        <p:nvSpPr>
          <p:cNvPr id="973" name="텍스트 개체 틀 6"/>
          <p:cNvSpPr/>
          <p:nvPr>
            <p:ph type="body" idx="23"/>
          </p:nvPr>
        </p:nvSpPr>
        <p:spPr>
          <a:xfrm>
            <a:off x="1259840" y="1875140"/>
            <a:ext cx="4737736" cy="442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14884" indent="-214884" defTabSz="859536">
              <a:spcBef>
                <a:spcPts val="900"/>
              </a:spcBef>
              <a:buSzTx/>
              <a:buFontTx/>
              <a:buNone/>
              <a:defRPr sz="2256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2</a:t>
            </a:r>
            <a:r>
              <a:t>단계 프로세스</a:t>
            </a:r>
          </a:p>
        </p:txBody>
      </p:sp>
      <p:grpSp>
        <p:nvGrpSpPr>
          <p:cNvPr id="976" name="사각형: 둥근 모서리 8"/>
          <p:cNvGrpSpPr/>
          <p:nvPr/>
        </p:nvGrpSpPr>
        <p:grpSpPr>
          <a:xfrm>
            <a:off x="6324603" y="2410212"/>
            <a:ext cx="5180013" cy="3779451"/>
            <a:chOff x="0" y="0"/>
            <a:chExt cx="5180012" cy="3779449"/>
          </a:xfrm>
        </p:grpSpPr>
        <p:sp>
          <p:nvSpPr>
            <p:cNvPr id="974" name="모서리가 둥근 직사각형"/>
            <p:cNvSpPr/>
            <p:nvPr/>
          </p:nvSpPr>
          <p:spPr>
            <a:xfrm>
              <a:off x="0" y="0"/>
              <a:ext cx="5180013" cy="3779450"/>
            </a:xfrm>
            <a:prstGeom prst="roundRect">
              <a:avLst>
                <a:gd name="adj" fmla="val 16667"/>
              </a:avLst>
            </a:prstGeom>
            <a:solidFill>
              <a:srgbClr val="9B63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</a:p>
          </p:txBody>
        </p:sp>
        <p:sp>
          <p:nvSpPr>
            <p:cNvPr id="975" name="해운대 브런치 세트 - 18,000.0원…"/>
            <p:cNvSpPr txBox="1"/>
            <p:nvPr/>
          </p:nvSpPr>
          <p:spPr>
            <a:xfrm>
              <a:off x="230217" y="191088"/>
              <a:ext cx="4719578" cy="3397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해운대 브런치 세트 </a:t>
              </a:r>
              <a:r>
                <a:t>- 18,000.0</a:t>
              </a:r>
              <a:r>
                <a:t>원</a:t>
              </a:r>
            </a:p>
            <a:p>
              <a:pPr>
                <a:defRPr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</a:p>
            <a:p>
              <a:pPr>
                <a:defRPr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[1] </a:t>
              </a:r>
              <a:r>
                <a:t>에그 베네딕트와 샐러드 세트</a:t>
              </a:r>
            </a:p>
            <a:p>
              <a:pPr>
                <a:defRPr>
                  <a:solidFill>
                    <a:srgbClr val="ECBF98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</a:p>
            <a:p>
              <a:pPr>
                <a:defRPr>
                  <a:solidFill>
                    <a:srgbClr val="F9D4D4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📊 </a:t>
              </a:r>
              <a:r>
                <a:t>406.00kcal | </a:t>
              </a:r>
              <a:r>
                <a:t>단백질 </a:t>
              </a:r>
              <a:r>
                <a:t>23.00g | </a:t>
              </a:r>
              <a:r>
                <a:t>당분 </a:t>
              </a:r>
              <a:r>
                <a:t>1.00g | </a:t>
              </a:r>
              <a:br/>
              <a:r>
                <a:t>카페인 </a:t>
              </a:r>
              <a:r>
                <a:t>0.00mg</a:t>
              </a:r>
            </a:p>
            <a:p>
              <a:pPr>
                <a:defRPr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pPr>
              <a:r>
                <a:t>💡 에그 베네딕트와 샐러드 조합으로 단백질 </a:t>
              </a:r>
              <a:r>
                <a:t>23g</a:t>
              </a:r>
              <a:r>
                <a:t>을 포함해 브런치 겸 메인 식사로 충분한 포만감과 영양을 제공합니다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extBox 46"/>
          <p:cNvSpPr txBox="1"/>
          <p:nvPr/>
        </p:nvSpPr>
        <p:spPr>
          <a:xfrm>
            <a:off x="3221989" y="3146657"/>
            <a:ext cx="5748022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b="1"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데모 </a:t>
            </a:r>
            <a:r>
              <a:t>&amp; </a:t>
            </a:r>
            <a:r>
              <a:t>시연</a:t>
            </a:r>
          </a:p>
        </p:txBody>
      </p:sp>
      <p:pic>
        <p:nvPicPr>
          <p:cNvPr id="981" name="그래픽 1" descr="그래픽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3965" y="2405994"/>
            <a:ext cx="724069" cy="647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extBox 15"/>
          <p:cNvSpPr txBox="1"/>
          <p:nvPr/>
        </p:nvSpPr>
        <p:spPr>
          <a:xfrm>
            <a:off x="7826676" y="1440345"/>
            <a:ext cx="36211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QR Code</a:t>
            </a:r>
          </a:p>
        </p:txBody>
      </p:sp>
      <p:pic>
        <p:nvPicPr>
          <p:cNvPr id="984" name="그림 17" descr="그림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973" y="1044490"/>
            <a:ext cx="7745347" cy="47690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7" name="그림 개체 틀 2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1796206" y="1325443"/>
            <a:ext cx="5209433" cy="3222745"/>
            <a:chOff x="0" y="0"/>
            <a:chExt cx="5209432" cy="3222743"/>
          </a:xfrm>
        </p:grpSpPr>
        <p:sp>
          <p:nvSpPr>
            <p:cNvPr id="985" name="직사각형"/>
            <p:cNvSpPr/>
            <p:nvPr/>
          </p:nvSpPr>
          <p:spPr>
            <a:xfrm>
              <a:off x="0" y="0"/>
              <a:ext cx="5209433" cy="3222744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986" name="image86.png" descr="image86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12814" r="0" b="12814"/>
            <a:stretch>
              <a:fillRect/>
            </a:stretch>
          </p:blipFill>
          <p:spPr>
            <a:xfrm>
              <a:off x="0" y="0"/>
              <a:ext cx="5209433" cy="3222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8" name="스크린샷 2025-12-04 오후 7.19.09.png" descr="스크린샷 2025-12-04 오후 7.19.0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07813" y="2235500"/>
            <a:ext cx="2058831" cy="205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extBox 5"/>
          <p:cNvSpPr txBox="1"/>
          <p:nvPr/>
        </p:nvSpPr>
        <p:spPr>
          <a:xfrm>
            <a:off x="4240282" y="2773734"/>
            <a:ext cx="3711304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993" name="그래픽 7" descr="그래픽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793" y="1992152"/>
            <a:ext cx="742282" cy="742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사각형: 둥근 모서리 6"/>
          <p:cNvSpPr/>
          <p:nvPr/>
        </p:nvSpPr>
        <p:spPr>
          <a:xfrm>
            <a:off x="4260036" y="2420080"/>
            <a:ext cx="931781" cy="9317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9" name="직사각형 7"/>
          <p:cNvSpPr txBox="1"/>
          <p:nvPr/>
        </p:nvSpPr>
        <p:spPr>
          <a:xfrm>
            <a:off x="3767176" y="3798723"/>
            <a:ext cx="209820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영양 분석</a:t>
            </a:r>
          </a:p>
        </p:txBody>
      </p:sp>
      <p:sp>
        <p:nvSpPr>
          <p:cNvPr id="400" name="직사각형 8"/>
          <p:cNvSpPr txBox="1"/>
          <p:nvPr/>
        </p:nvSpPr>
        <p:spPr>
          <a:xfrm>
            <a:off x="3805814" y="4372383"/>
            <a:ext cx="2098209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재료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추출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영양소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계산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배치</a:t>
            </a:r>
            <a:r>
              <a:t>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처리</a:t>
            </a:r>
          </a:p>
        </p:txBody>
      </p:sp>
      <p:sp>
        <p:nvSpPr>
          <p:cNvPr id="401" name="사각형: 둥근 모서리 17"/>
          <p:cNvSpPr/>
          <p:nvPr/>
        </p:nvSpPr>
        <p:spPr>
          <a:xfrm>
            <a:off x="9416198" y="2420080"/>
            <a:ext cx="931781" cy="9317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2" name="직사각형 18"/>
          <p:cNvSpPr txBox="1"/>
          <p:nvPr/>
        </p:nvSpPr>
        <p:spPr>
          <a:xfrm>
            <a:off x="8832983" y="3798723"/>
            <a:ext cx="209820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메뉴 추천</a:t>
            </a:r>
          </a:p>
        </p:txBody>
      </p:sp>
      <p:sp>
        <p:nvSpPr>
          <p:cNvPr id="403" name="직사각형 19"/>
          <p:cNvSpPr txBox="1"/>
          <p:nvPr/>
        </p:nvSpPr>
        <p:spPr>
          <a:xfrm>
            <a:off x="8871620" y="4372383"/>
            <a:ext cx="2098209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고객요청 반영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영양소 기준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가격순 정렬</a:t>
            </a:r>
          </a:p>
        </p:txBody>
      </p:sp>
      <p:sp>
        <p:nvSpPr>
          <p:cNvPr id="404" name="사각형: 둥근 모서리 24"/>
          <p:cNvSpPr/>
          <p:nvPr/>
        </p:nvSpPr>
        <p:spPr>
          <a:xfrm>
            <a:off x="6801784" y="2420080"/>
            <a:ext cx="931781" cy="9317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5" name="직사각형 25"/>
          <p:cNvSpPr txBox="1"/>
          <p:nvPr/>
        </p:nvSpPr>
        <p:spPr>
          <a:xfrm>
            <a:off x="6300080" y="3798723"/>
            <a:ext cx="209820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시즌 추천</a:t>
            </a:r>
          </a:p>
        </p:txBody>
      </p:sp>
      <p:sp>
        <p:nvSpPr>
          <p:cNvPr id="406" name="직사각형 26"/>
          <p:cNvSpPr txBox="1"/>
          <p:nvPr/>
        </p:nvSpPr>
        <p:spPr>
          <a:xfrm>
            <a:off x="6338718" y="4372383"/>
            <a:ext cx="2098209" cy="183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날씨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시간 반영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계절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트렌드 적용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이벤트 인기메뉴</a:t>
            </a:r>
          </a:p>
        </p:txBody>
      </p:sp>
      <p:sp>
        <p:nvSpPr>
          <p:cNvPr id="407" name="TextBox 34"/>
          <p:cNvSpPr txBox="1"/>
          <p:nvPr/>
        </p:nvSpPr>
        <p:spPr>
          <a:xfrm>
            <a:off x="2530445" y="736853"/>
            <a:ext cx="7131110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주요 기능</a:t>
            </a:r>
          </a:p>
        </p:txBody>
      </p:sp>
      <p:sp>
        <p:nvSpPr>
          <p:cNvPr id="408" name="사각형: 둥근 모서리 40"/>
          <p:cNvSpPr/>
          <p:nvPr/>
        </p:nvSpPr>
        <p:spPr>
          <a:xfrm>
            <a:off x="1817488" y="2420080"/>
            <a:ext cx="931781" cy="9317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9" name="직사각형 41"/>
          <p:cNvSpPr txBox="1"/>
          <p:nvPr/>
        </p:nvSpPr>
        <p:spPr>
          <a:xfrm>
            <a:off x="1234273" y="3798723"/>
            <a:ext cx="209820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가게</a:t>
            </a:r>
            <a:r>
              <a:t> </a:t>
            </a:r>
            <a:r>
              <a:t>정보</a:t>
            </a:r>
          </a:p>
        </p:txBody>
      </p:sp>
      <p:sp>
        <p:nvSpPr>
          <p:cNvPr id="410" name="직사각형 42"/>
          <p:cNvSpPr txBox="1"/>
          <p:nvPr/>
        </p:nvSpPr>
        <p:spPr>
          <a:xfrm>
            <a:off x="1272910" y="4372383"/>
            <a:ext cx="2098208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가게명 등록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가격 입력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수정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조회 가능</a:t>
            </a:r>
          </a:p>
        </p:txBody>
      </p:sp>
      <p:pic>
        <p:nvPicPr>
          <p:cNvPr id="41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594" y="2634184"/>
            <a:ext cx="503569" cy="50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1812" y="2621856"/>
            <a:ext cx="528227" cy="528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77286" y="2581167"/>
            <a:ext cx="609605" cy="60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그림 13" descr="그림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0583" y="2608876"/>
            <a:ext cx="554186" cy="554187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Box 2"/>
          <p:cNvSpPr txBox="1"/>
          <p:nvPr/>
        </p:nvSpPr>
        <p:spPr>
          <a:xfrm>
            <a:off x="2530445" y="1599577"/>
            <a:ext cx="713110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입력부터 추천까지</a:t>
            </a:r>
            <a:r>
              <a:t>, AI</a:t>
            </a:r>
            <a:r>
              <a:t>가 자동으로 메뉴를 분석하고 제안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액자 1"/>
          <p:cNvSpPr/>
          <p:nvPr/>
        </p:nvSpPr>
        <p:spPr>
          <a:xfrm>
            <a:off x="1193799" y="2147371"/>
            <a:ext cx="2071377" cy="370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8" name="TextBox 34"/>
          <p:cNvSpPr txBox="1"/>
          <p:nvPr/>
        </p:nvSpPr>
        <p:spPr>
          <a:xfrm>
            <a:off x="1124751" y="4032315"/>
            <a:ext cx="2197457" cy="149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 </a:t>
            </a:r>
            <a:r>
              <a:t>3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회 메뉴판 생성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기본 영양 분석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t>1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시즌 추천 슬롯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워터마크 포함</a:t>
            </a:r>
          </a:p>
        </p:txBody>
      </p:sp>
      <p:sp>
        <p:nvSpPr>
          <p:cNvPr id="419" name="직사각형 35"/>
          <p:cNvSpPr txBox="1"/>
          <p:nvPr/>
        </p:nvSpPr>
        <p:spPr>
          <a:xfrm>
            <a:off x="1323373" y="2535801"/>
            <a:ext cx="18002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lvl1pPr>
          </a:lstStyle>
          <a:p>
            <a:pPr>
              <a:defRPr>
                <a:latin typeface="HS봄바람체 3.0 Thin "/>
                <a:ea typeface="HS봄바람체 3.0 Thin "/>
                <a:cs typeface="HS봄바람체 3.0 Thin "/>
                <a:sym typeface="HS봄바람체 3.0 Thin 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무료</a:t>
            </a:r>
          </a:p>
        </p:txBody>
      </p:sp>
      <p:sp>
        <p:nvSpPr>
          <p:cNvPr id="420" name="직사각형 37"/>
          <p:cNvSpPr txBox="1"/>
          <p:nvPr/>
        </p:nvSpPr>
        <p:spPr>
          <a:xfrm>
            <a:off x="3903050" y="2535801"/>
            <a:ext cx="180021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 ₩9,900/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</a:t>
            </a:r>
          </a:p>
        </p:txBody>
      </p:sp>
      <p:sp>
        <p:nvSpPr>
          <p:cNvPr id="421" name="직사각형 39"/>
          <p:cNvSpPr txBox="1"/>
          <p:nvPr/>
        </p:nvSpPr>
        <p:spPr>
          <a:xfrm>
            <a:off x="6482727" y="2520413"/>
            <a:ext cx="18002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 ₩29,900/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</a:t>
            </a:r>
          </a:p>
        </p:txBody>
      </p:sp>
      <p:sp>
        <p:nvSpPr>
          <p:cNvPr id="422" name="직사각형 41"/>
          <p:cNvSpPr txBox="1"/>
          <p:nvPr/>
        </p:nvSpPr>
        <p:spPr>
          <a:xfrm>
            <a:off x="9062406" y="2535801"/>
            <a:ext cx="180021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₩79,000/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</a:t>
            </a:r>
          </a:p>
        </p:txBody>
      </p:sp>
      <p:sp>
        <p:nvSpPr>
          <p:cNvPr id="423" name="액자 42"/>
          <p:cNvSpPr/>
          <p:nvPr/>
        </p:nvSpPr>
        <p:spPr>
          <a:xfrm>
            <a:off x="3767468" y="2147371"/>
            <a:ext cx="2071377" cy="370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4" name="액자 43"/>
          <p:cNvSpPr/>
          <p:nvPr/>
        </p:nvSpPr>
        <p:spPr>
          <a:xfrm>
            <a:off x="8924156" y="2147371"/>
            <a:ext cx="2071377" cy="370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5" name="TextBox 1"/>
          <p:cNvSpPr txBox="1"/>
          <p:nvPr/>
        </p:nvSpPr>
        <p:spPr>
          <a:xfrm>
            <a:off x="2530445" y="736854"/>
            <a:ext cx="7131109" cy="803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수익 모델</a:t>
            </a:r>
          </a:p>
        </p:txBody>
      </p:sp>
      <p:sp>
        <p:nvSpPr>
          <p:cNvPr id="426" name="TextBox 2"/>
          <p:cNvSpPr txBox="1"/>
          <p:nvPr/>
        </p:nvSpPr>
        <p:spPr>
          <a:xfrm>
            <a:off x="2530445" y="1599577"/>
            <a:ext cx="71311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Freemium + Premium</a:t>
            </a:r>
          </a:p>
        </p:txBody>
      </p:sp>
      <p:sp>
        <p:nvSpPr>
          <p:cNvPr id="427" name="액자 48"/>
          <p:cNvSpPr/>
          <p:nvPr/>
        </p:nvSpPr>
        <p:spPr>
          <a:xfrm>
            <a:off x="6347145" y="2147371"/>
            <a:ext cx="2071377" cy="370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713" y="398"/>
                </a:moveTo>
                <a:lnTo>
                  <a:pt x="713" y="21202"/>
                </a:lnTo>
                <a:lnTo>
                  <a:pt x="20887" y="21202"/>
                </a:lnTo>
                <a:lnTo>
                  <a:pt x="20887" y="398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8" name="직사각형 51"/>
          <p:cNvSpPr/>
          <p:nvPr/>
        </p:nvSpPr>
        <p:spPr>
          <a:xfrm>
            <a:off x="1441805" y="3203844"/>
            <a:ext cx="1563349" cy="469266"/>
          </a:xfrm>
          <a:prstGeom prst="rect">
            <a:avLst/>
          </a:prstGeom>
          <a:ln>
            <a:solidFill>
              <a:srgbClr val="FFFFFF">
                <a:alpha val="61000"/>
              </a:srgbClr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400">
                <a:solidFill>
                  <a:srgbClr val="DFA87B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Free</a:t>
            </a:r>
          </a:p>
        </p:txBody>
      </p:sp>
      <p:sp>
        <p:nvSpPr>
          <p:cNvPr id="429" name="직사각형 52"/>
          <p:cNvSpPr/>
          <p:nvPr/>
        </p:nvSpPr>
        <p:spPr>
          <a:xfrm>
            <a:off x="4021482" y="3203844"/>
            <a:ext cx="1563349" cy="469266"/>
          </a:xfrm>
          <a:prstGeom prst="rect">
            <a:avLst/>
          </a:prstGeom>
          <a:ln>
            <a:solidFill>
              <a:srgbClr val="FFFFFF">
                <a:alpha val="61000"/>
              </a:srgbClr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400">
                <a:solidFill>
                  <a:srgbClr val="DFA87B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Starter</a:t>
            </a:r>
          </a:p>
        </p:txBody>
      </p:sp>
      <p:sp>
        <p:nvSpPr>
          <p:cNvPr id="430" name="직사각형 53"/>
          <p:cNvSpPr/>
          <p:nvPr/>
        </p:nvSpPr>
        <p:spPr>
          <a:xfrm>
            <a:off x="6601159" y="3187485"/>
            <a:ext cx="1563350" cy="532766"/>
          </a:xfrm>
          <a:prstGeom prst="rect">
            <a:avLst/>
          </a:prstGeom>
          <a:ln>
            <a:solidFill>
              <a:srgbClr val="FFFFFF">
                <a:alpha val="61000"/>
              </a:srgbClr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DFA87B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Growth</a:t>
            </a:r>
          </a:p>
        </p:txBody>
      </p:sp>
      <p:sp>
        <p:nvSpPr>
          <p:cNvPr id="431" name="직사각형 54"/>
          <p:cNvSpPr/>
          <p:nvPr/>
        </p:nvSpPr>
        <p:spPr>
          <a:xfrm>
            <a:off x="9180838" y="3203844"/>
            <a:ext cx="1563349" cy="469266"/>
          </a:xfrm>
          <a:prstGeom prst="rect">
            <a:avLst/>
          </a:prstGeom>
          <a:ln>
            <a:solidFill>
              <a:srgbClr val="FFFFFF">
                <a:alpha val="61000"/>
              </a:srgbClr>
            </a:solidFill>
            <a:prstDash val="sys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400">
                <a:solidFill>
                  <a:srgbClr val="DFA87B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Pro</a:t>
            </a:r>
          </a:p>
        </p:txBody>
      </p:sp>
      <p:sp>
        <p:nvSpPr>
          <p:cNvPr id="432" name="TextBox 55"/>
          <p:cNvSpPr txBox="1"/>
          <p:nvPr/>
        </p:nvSpPr>
        <p:spPr>
          <a:xfrm>
            <a:off x="3704426" y="4032315"/>
            <a:ext cx="2197458" cy="149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 </a:t>
            </a:r>
            <a:r>
              <a:t>20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회 생성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t>SNS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크기 조정 기능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기본 성과 리포트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전담 지원 </a:t>
            </a:r>
            <a:r>
              <a:t>X</a:t>
            </a:r>
          </a:p>
        </p:txBody>
      </p:sp>
      <p:sp>
        <p:nvSpPr>
          <p:cNvPr id="433" name="TextBox 56"/>
          <p:cNvSpPr txBox="1"/>
          <p:nvPr/>
        </p:nvSpPr>
        <p:spPr>
          <a:xfrm>
            <a:off x="6284103" y="4032315"/>
            <a:ext cx="2197458" cy="149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 </a:t>
            </a:r>
            <a:r>
              <a:t>3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회 메뉴판 생성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기본 영양 분석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t>1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개 시즌 추천 슬롯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워터마크 포함</a:t>
            </a:r>
          </a:p>
        </p:txBody>
      </p:sp>
      <p:sp>
        <p:nvSpPr>
          <p:cNvPr id="434" name="TextBox 57"/>
          <p:cNvSpPr txBox="1"/>
          <p:nvPr/>
        </p:nvSpPr>
        <p:spPr>
          <a:xfrm>
            <a:off x="8861115" y="4032315"/>
            <a:ext cx="2197458" cy="149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모든 기능 </a:t>
            </a:r>
            <a:r>
              <a:t>+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다중 매장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맞춤 템플릿 제공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우선 고객 지원</a:t>
            </a:r>
            <a:endParaRPr>
              <a:latin typeface="서울남산 장체 B"/>
              <a:ea typeface="서울남산 장체 B"/>
              <a:cs typeface="서울남산 장체 B"/>
              <a:sym typeface="서울남산 장체 B"/>
            </a:endParaRPr>
          </a:p>
          <a:p>
            <a:pPr algn="ctr">
              <a:lnSpc>
                <a:spcPct val="150000"/>
              </a:lnSpc>
              <a:defRPr sz="1600">
                <a:solidFill>
                  <a:srgbClr val="FFFFFF"/>
                </a:solidFill>
              </a:defRPr>
            </a:pPr>
            <a:r>
              <a:t>AI 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컨설팅 </a:t>
            </a:r>
            <a:r>
              <a:t>1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회</a:t>
            </a:r>
            <a:r>
              <a:t>/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사각형: 둥근 모서리 1"/>
          <p:cNvGrpSpPr/>
          <p:nvPr/>
        </p:nvGrpSpPr>
        <p:grpSpPr>
          <a:xfrm>
            <a:off x="1345891" y="2636798"/>
            <a:ext cx="4356410" cy="1483195"/>
            <a:chOff x="0" y="0"/>
            <a:chExt cx="4356408" cy="1483193"/>
          </a:xfrm>
        </p:grpSpPr>
        <p:sp>
          <p:nvSpPr>
            <p:cNvPr id="436" name="모서리가 둥근 직사각형"/>
            <p:cNvSpPr/>
            <p:nvPr/>
          </p:nvSpPr>
          <p:spPr>
            <a:xfrm>
              <a:off x="0" y="0"/>
              <a:ext cx="4356409" cy="1483194"/>
            </a:xfrm>
            <a:prstGeom prst="roundRect">
              <a:avLst>
                <a:gd name="adj" fmla="val 15614"/>
              </a:avLst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2600"/>
                </a:lnSpc>
                <a:defRPr sz="1400">
                  <a:solidFill>
                    <a:srgbClr val="747474"/>
                  </a:solidFill>
                </a:defRPr>
              </a:pPr>
            </a:p>
          </p:txBody>
        </p:sp>
        <p:sp>
          <p:nvSpPr>
            <p:cNvPr id="437" name="지역 : 부산 + 서울…"/>
            <p:cNvSpPr txBox="1"/>
            <p:nvPr/>
          </p:nvSpPr>
          <p:spPr>
            <a:xfrm>
              <a:off x="302878" y="43926"/>
              <a:ext cx="3750652" cy="1395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지역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부산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서울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대상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카페 </a:t>
              </a:r>
              <a:r>
                <a:t>10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곳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중식당 </a:t>
              </a:r>
              <a:r>
                <a:t>5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곳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목표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사용성 검증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피드백 수집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달성 지표 </a:t>
              </a:r>
              <a:r>
                <a:t>: MAU 50, NPS &gt; 50</a:t>
              </a:r>
            </a:p>
          </p:txBody>
        </p:sp>
      </p:grpSp>
      <p:grpSp>
        <p:nvGrpSpPr>
          <p:cNvPr id="441" name="사각형: 둥근 모서리 2"/>
          <p:cNvGrpSpPr/>
          <p:nvPr/>
        </p:nvGrpSpPr>
        <p:grpSpPr>
          <a:xfrm>
            <a:off x="1152525" y="2190638"/>
            <a:ext cx="4743141" cy="386848"/>
            <a:chOff x="0" y="0"/>
            <a:chExt cx="4743139" cy="386846"/>
          </a:xfrm>
        </p:grpSpPr>
        <p:sp>
          <p:nvSpPr>
            <p:cNvPr id="439" name="모서리가 둥근 직사각형"/>
            <p:cNvSpPr/>
            <p:nvPr/>
          </p:nvSpPr>
          <p:spPr>
            <a:xfrm>
              <a:off x="0" y="17536"/>
              <a:ext cx="4743140" cy="35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단계 1 (1-3개월) : MVP Pilot"/>
            <p:cNvSpPr txBox="1"/>
            <p:nvPr/>
          </p:nvSpPr>
          <p:spPr>
            <a:xfrm>
              <a:off x="185795" y="0"/>
              <a:ext cx="446011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단계</a:t>
              </a:r>
              <a:r>
                <a:t> 1 (1-3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</a:t>
              </a:r>
              <a:r>
                <a:t>) : MVP Pilot</a:t>
              </a:r>
            </a:p>
          </p:txBody>
        </p:sp>
      </p:grpSp>
      <p:grpSp>
        <p:nvGrpSpPr>
          <p:cNvPr id="444" name="사각형: 둥근 모서리 3"/>
          <p:cNvGrpSpPr/>
          <p:nvPr/>
        </p:nvGrpSpPr>
        <p:grpSpPr>
          <a:xfrm>
            <a:off x="6489701" y="2636798"/>
            <a:ext cx="4356410" cy="1483195"/>
            <a:chOff x="0" y="0"/>
            <a:chExt cx="4356408" cy="1483193"/>
          </a:xfrm>
        </p:grpSpPr>
        <p:sp>
          <p:nvSpPr>
            <p:cNvPr id="442" name="모서리가 둥근 직사각형"/>
            <p:cNvSpPr/>
            <p:nvPr/>
          </p:nvSpPr>
          <p:spPr>
            <a:xfrm>
              <a:off x="0" y="0"/>
              <a:ext cx="4356409" cy="1483194"/>
            </a:xfrm>
            <a:prstGeom prst="roundRect">
              <a:avLst>
                <a:gd name="adj" fmla="val 15614"/>
              </a:avLst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2600"/>
                </a:lnSpc>
                <a:defRPr sz="1400">
                  <a:solidFill>
                    <a:srgbClr val="747474"/>
                  </a:solidFill>
                </a:defRPr>
              </a:pPr>
            </a:p>
          </p:txBody>
        </p:sp>
        <p:sp>
          <p:nvSpPr>
            <p:cNvPr id="443" name="지역 : 전국 주요 도시…"/>
            <p:cNvSpPr txBox="1"/>
            <p:nvPr/>
          </p:nvSpPr>
          <p:spPr>
            <a:xfrm>
              <a:off x="302878" y="209026"/>
              <a:ext cx="3750652" cy="106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지역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전국 주요 도시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대상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카페</a:t>
              </a:r>
              <a:r>
                <a:t>/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브런치</a:t>
              </a:r>
              <a:r>
                <a:t>/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중식당 </a:t>
              </a:r>
              <a:r>
                <a:t>50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곳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달성 지표 </a:t>
              </a:r>
              <a:r>
                <a:t>: MAU 500, MRR ₩15M</a:t>
              </a:r>
            </a:p>
          </p:txBody>
        </p:sp>
      </p:grpSp>
      <p:grpSp>
        <p:nvGrpSpPr>
          <p:cNvPr id="447" name="사각형: 둥근 모서리 4"/>
          <p:cNvGrpSpPr/>
          <p:nvPr/>
        </p:nvGrpSpPr>
        <p:grpSpPr>
          <a:xfrm>
            <a:off x="6296335" y="2190638"/>
            <a:ext cx="4743141" cy="386848"/>
            <a:chOff x="0" y="0"/>
            <a:chExt cx="4743139" cy="386846"/>
          </a:xfrm>
        </p:grpSpPr>
        <p:sp>
          <p:nvSpPr>
            <p:cNvPr id="445" name="모서리가 둥근 직사각형"/>
            <p:cNvSpPr/>
            <p:nvPr/>
          </p:nvSpPr>
          <p:spPr>
            <a:xfrm>
              <a:off x="0" y="17536"/>
              <a:ext cx="4743140" cy="35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6" name="단계 2 (4-9개월) : 초기 확장"/>
            <p:cNvSpPr txBox="1"/>
            <p:nvPr/>
          </p:nvSpPr>
          <p:spPr>
            <a:xfrm>
              <a:off x="185795" y="0"/>
              <a:ext cx="446011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단계</a:t>
              </a:r>
              <a:r>
                <a:t> 2 (4-9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</a:t>
              </a:r>
              <a:r>
                <a:t>) 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초기 확장</a:t>
              </a:r>
            </a:p>
          </p:txBody>
        </p:sp>
      </p:grpSp>
      <p:grpSp>
        <p:nvGrpSpPr>
          <p:cNvPr id="450" name="사각형: 둥근 모서리 5"/>
          <p:cNvGrpSpPr/>
          <p:nvPr/>
        </p:nvGrpSpPr>
        <p:grpSpPr>
          <a:xfrm>
            <a:off x="1345891" y="4917606"/>
            <a:ext cx="4356410" cy="1483194"/>
            <a:chOff x="0" y="0"/>
            <a:chExt cx="4356408" cy="1483193"/>
          </a:xfrm>
        </p:grpSpPr>
        <p:sp>
          <p:nvSpPr>
            <p:cNvPr id="448" name="모서리가 둥근 직사각형"/>
            <p:cNvSpPr/>
            <p:nvPr/>
          </p:nvSpPr>
          <p:spPr>
            <a:xfrm>
              <a:off x="0" y="0"/>
              <a:ext cx="4356409" cy="1483194"/>
            </a:xfrm>
            <a:prstGeom prst="roundRect">
              <a:avLst>
                <a:gd name="adj" fmla="val 15614"/>
              </a:avLst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2600"/>
                </a:lnSpc>
                <a:defRPr sz="1400">
                  <a:solidFill>
                    <a:srgbClr val="747474"/>
                  </a:solidFill>
                </a:defRPr>
              </a:pPr>
            </a:p>
          </p:txBody>
        </p:sp>
        <p:sp>
          <p:nvSpPr>
            <p:cNvPr id="449" name="파트너 : 배달앱(우아한형제들)/POS 업체…"/>
            <p:cNvSpPr txBox="1"/>
            <p:nvPr/>
          </p:nvSpPr>
          <p:spPr>
            <a:xfrm>
              <a:off x="302878" y="43926"/>
              <a:ext cx="3750652" cy="1395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파트너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배달앱</a:t>
              </a:r>
              <a:r>
                <a:t>(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우아한형제들</a:t>
              </a:r>
              <a:r>
                <a:t>)/POS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업체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대상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프랜차이즈 본사 </a:t>
              </a:r>
              <a:r>
                <a:t>+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연쇄점 </a:t>
              </a:r>
              <a:r>
                <a:t>500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곳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달성 지표 </a:t>
              </a:r>
              <a:r>
                <a:t>: MAU 5K, MRR ₩100M+</a:t>
              </a:r>
            </a:p>
          </p:txBody>
        </p:sp>
      </p:grpSp>
      <p:grpSp>
        <p:nvGrpSpPr>
          <p:cNvPr id="453" name="사각형: 둥근 모서리 6"/>
          <p:cNvGrpSpPr/>
          <p:nvPr/>
        </p:nvGrpSpPr>
        <p:grpSpPr>
          <a:xfrm>
            <a:off x="1152525" y="4471445"/>
            <a:ext cx="4743141" cy="386848"/>
            <a:chOff x="0" y="0"/>
            <a:chExt cx="4743139" cy="386846"/>
          </a:xfrm>
        </p:grpSpPr>
        <p:sp>
          <p:nvSpPr>
            <p:cNvPr id="451" name="모서리가 둥근 직사각형"/>
            <p:cNvSpPr/>
            <p:nvPr/>
          </p:nvSpPr>
          <p:spPr>
            <a:xfrm>
              <a:off x="0" y="17536"/>
              <a:ext cx="4743140" cy="35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2" name="단계 3 (10-18개월): B2B 제휴"/>
            <p:cNvSpPr txBox="1"/>
            <p:nvPr/>
          </p:nvSpPr>
          <p:spPr>
            <a:xfrm>
              <a:off x="185795" y="0"/>
              <a:ext cx="446011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단계</a:t>
              </a:r>
              <a:r>
                <a:t> 3 (10-18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</a:t>
              </a:r>
              <a:r>
                <a:t>): B2B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제휴</a:t>
              </a:r>
            </a:p>
          </p:txBody>
        </p:sp>
      </p:grpSp>
      <p:grpSp>
        <p:nvGrpSpPr>
          <p:cNvPr id="456" name="사각형: 둥근 모서리 7"/>
          <p:cNvGrpSpPr/>
          <p:nvPr/>
        </p:nvGrpSpPr>
        <p:grpSpPr>
          <a:xfrm>
            <a:off x="6489701" y="4917606"/>
            <a:ext cx="4356410" cy="1483194"/>
            <a:chOff x="0" y="0"/>
            <a:chExt cx="4356408" cy="1483193"/>
          </a:xfrm>
        </p:grpSpPr>
        <p:sp>
          <p:nvSpPr>
            <p:cNvPr id="454" name="모서리가 둥근 직사각형"/>
            <p:cNvSpPr/>
            <p:nvPr/>
          </p:nvSpPr>
          <p:spPr>
            <a:xfrm>
              <a:off x="0" y="0"/>
              <a:ext cx="4356409" cy="1483194"/>
            </a:xfrm>
            <a:prstGeom prst="roundRect">
              <a:avLst>
                <a:gd name="adj" fmla="val 15614"/>
              </a:avLst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2600"/>
                </a:lnSpc>
                <a:defRPr sz="1400">
                  <a:solidFill>
                    <a:srgbClr val="747474"/>
                  </a:solidFill>
                </a:defRPr>
              </a:pPr>
            </a:p>
          </p:txBody>
        </p:sp>
        <p:sp>
          <p:nvSpPr>
            <p:cNvPr id="455" name="3개월 : iOS App v1.0 App Store 출시…"/>
            <p:cNvSpPr txBox="1"/>
            <p:nvPr/>
          </p:nvSpPr>
          <p:spPr>
            <a:xfrm>
              <a:off x="302878" y="209026"/>
              <a:ext cx="3750652" cy="1065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t>3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 </a:t>
              </a:r>
              <a:r>
                <a:t>: iOS App v1.0 App Store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출시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t>6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광고 플랫폼 론칭 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747474"/>
                  </a:solidFill>
                </a:defRPr>
              </a:pPr>
              <a:r>
                <a:t>12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개월 </a:t>
              </a:r>
              <a:r>
                <a:t>: </a:t>
              </a: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데이터 리포트 서비스 시작</a:t>
              </a:r>
            </a:p>
          </p:txBody>
        </p:sp>
      </p:grpSp>
      <p:grpSp>
        <p:nvGrpSpPr>
          <p:cNvPr id="459" name="사각형: 둥근 모서리 8"/>
          <p:cNvGrpSpPr/>
          <p:nvPr/>
        </p:nvGrpSpPr>
        <p:grpSpPr>
          <a:xfrm>
            <a:off x="6296335" y="4471445"/>
            <a:ext cx="4743141" cy="386848"/>
            <a:chOff x="0" y="0"/>
            <a:chExt cx="4743139" cy="386846"/>
          </a:xfrm>
        </p:grpSpPr>
        <p:sp>
          <p:nvSpPr>
            <p:cNvPr id="457" name="모서리가 둥근 직사각형"/>
            <p:cNvSpPr/>
            <p:nvPr/>
          </p:nvSpPr>
          <p:spPr>
            <a:xfrm>
              <a:off x="0" y="17536"/>
              <a:ext cx="4743140" cy="35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8" name="주요 마일스톤"/>
            <p:cNvSpPr txBox="1"/>
            <p:nvPr/>
          </p:nvSpPr>
          <p:spPr>
            <a:xfrm>
              <a:off x="185795" y="0"/>
              <a:ext cx="446011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서울남산 장체 B"/>
                  <a:ea typeface="서울남산 장체 B"/>
                  <a:cs typeface="서울남산 장체 B"/>
                  <a:sym typeface="서울남산 장체 B"/>
                </a:defRPr>
              </a:lvl1pPr>
            </a:lstStyle>
            <a:p>
              <a:pPr>
                <a:defRPr>
                  <a:latin typeface="HS봄바람체 3.0 Thin "/>
                  <a:ea typeface="HS봄바람체 3.0 Thin "/>
                  <a:cs typeface="HS봄바람체 3.0 Thin "/>
                  <a:sym typeface="HS봄바람체 3.0 Thin "/>
                </a:defRPr>
              </a:pPr>
              <a:r>
                <a:rPr>
                  <a:latin typeface="서울남산 장체 B"/>
                  <a:ea typeface="서울남산 장체 B"/>
                  <a:cs typeface="서울남산 장체 B"/>
                  <a:sym typeface="서울남산 장체 B"/>
                </a:rPr>
                <a:t>주요 마일스톤</a:t>
              </a:r>
            </a:p>
          </p:txBody>
        </p:sp>
      </p:grpSp>
      <p:sp>
        <p:nvSpPr>
          <p:cNvPr id="460" name="TextBox 11"/>
          <p:cNvSpPr txBox="1"/>
          <p:nvPr/>
        </p:nvSpPr>
        <p:spPr>
          <a:xfrm>
            <a:off x="2530445" y="736853"/>
            <a:ext cx="7131110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시장 진입 로드맵</a:t>
            </a:r>
          </a:p>
        </p:txBody>
      </p:sp>
      <p:sp>
        <p:nvSpPr>
          <p:cNvPr id="461" name="TextBox 2"/>
          <p:cNvSpPr txBox="1"/>
          <p:nvPr/>
        </p:nvSpPr>
        <p:spPr>
          <a:xfrm>
            <a:off x="2530445" y="1599577"/>
            <a:ext cx="713110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3</a:t>
            </a:r>
            <a:r>
              <a:t>단계 론칭 전략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Box 46"/>
          <p:cNvSpPr txBox="1"/>
          <p:nvPr/>
        </p:nvSpPr>
        <p:spPr>
          <a:xfrm>
            <a:off x="3487419" y="2722871"/>
            <a:ext cx="521716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t>IOS</a:t>
            </a:r>
            <a:r>
              <a:t> </a:t>
            </a:r>
            <a:r>
              <a:t>APP</a:t>
            </a:r>
          </a:p>
        </p:txBody>
      </p:sp>
      <p:sp>
        <p:nvSpPr>
          <p:cNvPr id="466" name="TextBox 47"/>
          <p:cNvSpPr txBox="1"/>
          <p:nvPr/>
        </p:nvSpPr>
        <p:spPr>
          <a:xfrm>
            <a:off x="3494368" y="4007511"/>
            <a:ext cx="5203265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lvl1pPr>
          </a:lstStyle>
          <a:p>
            <a:pPr>
              <a:defRPr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가게 정보 등록</a:t>
            </a:r>
          </a:p>
        </p:txBody>
      </p:sp>
      <p:pic>
        <p:nvPicPr>
          <p:cNvPr id="467" name="그래픽 1" descr="그래픽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5922" y="1951515"/>
            <a:ext cx="420157" cy="742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Box 1"/>
          <p:cNvSpPr txBox="1"/>
          <p:nvPr/>
        </p:nvSpPr>
        <p:spPr>
          <a:xfrm>
            <a:off x="2530445" y="736854"/>
            <a:ext cx="7131109" cy="803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기술 스택</a:t>
            </a:r>
          </a:p>
        </p:txBody>
      </p:sp>
      <p:sp>
        <p:nvSpPr>
          <p:cNvPr id="470" name="TextBox 2"/>
          <p:cNvSpPr txBox="1"/>
          <p:nvPr/>
        </p:nvSpPr>
        <p:spPr>
          <a:xfrm>
            <a:off x="2530445" y="1599577"/>
            <a:ext cx="71311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pPr/>
            <a:r>
              <a:t>IOS APP</a:t>
            </a:r>
          </a:p>
        </p:txBody>
      </p:sp>
      <p:grpSp>
        <p:nvGrpSpPr>
          <p:cNvPr id="473" name="직사각형 3"/>
          <p:cNvGrpSpPr/>
          <p:nvPr/>
        </p:nvGrpSpPr>
        <p:grpSpPr>
          <a:xfrm>
            <a:off x="1585911" y="2495095"/>
            <a:ext cx="2085977" cy="590551"/>
            <a:chOff x="0" y="0"/>
            <a:chExt cx="2085975" cy="590550"/>
          </a:xfrm>
        </p:grpSpPr>
        <p:sp>
          <p:nvSpPr>
            <p:cNvPr id="471" name="직사각형"/>
            <p:cNvSpPr/>
            <p:nvPr/>
          </p:nvSpPr>
          <p:spPr>
            <a:xfrm>
              <a:off x="0" y="0"/>
              <a:ext cx="2085976" cy="590552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UI"/>
            <p:cNvSpPr txBox="1"/>
            <p:nvPr/>
          </p:nvSpPr>
          <p:spPr>
            <a:xfrm>
              <a:off x="64769" y="109855"/>
              <a:ext cx="195643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UI</a:t>
              </a:r>
            </a:p>
          </p:txBody>
        </p:sp>
      </p:grpSp>
      <p:grpSp>
        <p:nvGrpSpPr>
          <p:cNvPr id="476" name="직사각형 4"/>
          <p:cNvGrpSpPr/>
          <p:nvPr/>
        </p:nvGrpSpPr>
        <p:grpSpPr>
          <a:xfrm>
            <a:off x="1585911" y="3085644"/>
            <a:ext cx="2085977" cy="2371727"/>
            <a:chOff x="0" y="0"/>
            <a:chExt cx="2085975" cy="2371725"/>
          </a:xfrm>
        </p:grpSpPr>
        <p:sp>
          <p:nvSpPr>
            <p:cNvPr id="474" name="직사각형"/>
            <p:cNvSpPr/>
            <p:nvPr/>
          </p:nvSpPr>
          <p:spPr>
            <a:xfrm>
              <a:off x="0" y="0"/>
              <a:ext cx="2085976" cy="2371726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475" name="SwiftUI…"/>
            <p:cNvSpPr txBox="1"/>
            <p:nvPr/>
          </p:nvSpPr>
          <p:spPr>
            <a:xfrm>
              <a:off x="55048" y="19050"/>
              <a:ext cx="1975878" cy="84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SwiftUI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UIKit</a:t>
              </a:r>
            </a:p>
          </p:txBody>
        </p:sp>
      </p:grpSp>
      <p:grpSp>
        <p:nvGrpSpPr>
          <p:cNvPr id="479" name="직사각형 5"/>
          <p:cNvGrpSpPr/>
          <p:nvPr/>
        </p:nvGrpSpPr>
        <p:grpSpPr>
          <a:xfrm>
            <a:off x="3897312" y="2495095"/>
            <a:ext cx="2085977" cy="590551"/>
            <a:chOff x="0" y="0"/>
            <a:chExt cx="2085975" cy="590550"/>
          </a:xfrm>
        </p:grpSpPr>
        <p:sp>
          <p:nvSpPr>
            <p:cNvPr id="477" name="직사각형"/>
            <p:cNvSpPr/>
            <p:nvPr/>
          </p:nvSpPr>
          <p:spPr>
            <a:xfrm>
              <a:off x="0" y="0"/>
              <a:ext cx="2085976" cy="590552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Architecture"/>
            <p:cNvSpPr txBox="1"/>
            <p:nvPr/>
          </p:nvSpPr>
          <p:spPr>
            <a:xfrm>
              <a:off x="64769" y="109855"/>
              <a:ext cx="195643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Architecture</a:t>
              </a:r>
            </a:p>
          </p:txBody>
        </p:sp>
      </p:grpSp>
      <p:grpSp>
        <p:nvGrpSpPr>
          <p:cNvPr id="482" name="직사각형 6"/>
          <p:cNvGrpSpPr/>
          <p:nvPr/>
        </p:nvGrpSpPr>
        <p:grpSpPr>
          <a:xfrm>
            <a:off x="3897312" y="3085644"/>
            <a:ext cx="2085977" cy="2371727"/>
            <a:chOff x="0" y="0"/>
            <a:chExt cx="2085975" cy="2371725"/>
          </a:xfrm>
        </p:grpSpPr>
        <p:sp>
          <p:nvSpPr>
            <p:cNvPr id="480" name="직사각형"/>
            <p:cNvSpPr/>
            <p:nvPr/>
          </p:nvSpPr>
          <p:spPr>
            <a:xfrm>
              <a:off x="0" y="0"/>
              <a:ext cx="2085976" cy="2371726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481" name="Clean Architecture"/>
            <p:cNvSpPr txBox="1"/>
            <p:nvPr/>
          </p:nvSpPr>
          <p:spPr>
            <a:xfrm>
              <a:off x="55048" y="19050"/>
              <a:ext cx="1975878" cy="84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Clean Architecture</a:t>
              </a:r>
            </a:p>
          </p:txBody>
        </p:sp>
      </p:grpSp>
      <p:grpSp>
        <p:nvGrpSpPr>
          <p:cNvPr id="485" name="직사각형 7"/>
          <p:cNvGrpSpPr/>
          <p:nvPr/>
        </p:nvGrpSpPr>
        <p:grpSpPr>
          <a:xfrm>
            <a:off x="6208712" y="2495095"/>
            <a:ext cx="2085977" cy="590551"/>
            <a:chOff x="0" y="0"/>
            <a:chExt cx="2085975" cy="590550"/>
          </a:xfrm>
        </p:grpSpPr>
        <p:sp>
          <p:nvSpPr>
            <p:cNvPr id="483" name="직사각형"/>
            <p:cNvSpPr/>
            <p:nvPr/>
          </p:nvSpPr>
          <p:spPr>
            <a:xfrm>
              <a:off x="0" y="0"/>
              <a:ext cx="2085976" cy="590552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Design Pattern"/>
            <p:cNvSpPr txBox="1"/>
            <p:nvPr/>
          </p:nvSpPr>
          <p:spPr>
            <a:xfrm>
              <a:off x="64769" y="109855"/>
              <a:ext cx="195643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Design Pattern</a:t>
              </a:r>
            </a:p>
          </p:txBody>
        </p:sp>
      </p:grpSp>
      <p:grpSp>
        <p:nvGrpSpPr>
          <p:cNvPr id="488" name="직사각형 8"/>
          <p:cNvGrpSpPr/>
          <p:nvPr/>
        </p:nvGrpSpPr>
        <p:grpSpPr>
          <a:xfrm>
            <a:off x="6208712" y="3085644"/>
            <a:ext cx="2085977" cy="2371727"/>
            <a:chOff x="0" y="0"/>
            <a:chExt cx="2085975" cy="2371725"/>
          </a:xfrm>
        </p:grpSpPr>
        <p:sp>
          <p:nvSpPr>
            <p:cNvPr id="486" name="직사각형"/>
            <p:cNvSpPr/>
            <p:nvPr/>
          </p:nvSpPr>
          <p:spPr>
            <a:xfrm>
              <a:off x="0" y="0"/>
              <a:ext cx="2085976" cy="2371726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</a:pPr>
            </a:p>
          </p:txBody>
        </p:sp>
        <p:sp>
          <p:nvSpPr>
            <p:cNvPr id="487" name="MVVM"/>
            <p:cNvSpPr txBox="1"/>
            <p:nvPr/>
          </p:nvSpPr>
          <p:spPr>
            <a:xfrm>
              <a:off x="55048" y="19050"/>
              <a:ext cx="1975878" cy="42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MVVM</a:t>
              </a:r>
            </a:p>
          </p:txBody>
        </p:sp>
      </p:grpSp>
      <p:grpSp>
        <p:nvGrpSpPr>
          <p:cNvPr id="491" name="직사각형 9"/>
          <p:cNvGrpSpPr/>
          <p:nvPr/>
        </p:nvGrpSpPr>
        <p:grpSpPr>
          <a:xfrm>
            <a:off x="8520113" y="2495095"/>
            <a:ext cx="2085977" cy="590551"/>
            <a:chOff x="0" y="0"/>
            <a:chExt cx="2085975" cy="590550"/>
          </a:xfrm>
        </p:grpSpPr>
        <p:sp>
          <p:nvSpPr>
            <p:cNvPr id="489" name="직사각형"/>
            <p:cNvSpPr/>
            <p:nvPr/>
          </p:nvSpPr>
          <p:spPr>
            <a:xfrm>
              <a:off x="0" y="0"/>
              <a:ext cx="2085976" cy="590552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Networking"/>
            <p:cNvSpPr txBox="1"/>
            <p:nvPr/>
          </p:nvSpPr>
          <p:spPr>
            <a:xfrm>
              <a:off x="64769" y="109855"/>
              <a:ext cx="195643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Networking</a:t>
              </a:r>
            </a:p>
          </p:txBody>
        </p:sp>
      </p:grpSp>
      <p:grpSp>
        <p:nvGrpSpPr>
          <p:cNvPr id="494" name="직사각형 10"/>
          <p:cNvGrpSpPr/>
          <p:nvPr/>
        </p:nvGrpSpPr>
        <p:grpSpPr>
          <a:xfrm>
            <a:off x="8520113" y="3085644"/>
            <a:ext cx="2085977" cy="2371727"/>
            <a:chOff x="0" y="0"/>
            <a:chExt cx="2085975" cy="2371725"/>
          </a:xfrm>
        </p:grpSpPr>
        <p:sp>
          <p:nvSpPr>
            <p:cNvPr id="492" name="직사각형"/>
            <p:cNvSpPr/>
            <p:nvPr/>
          </p:nvSpPr>
          <p:spPr>
            <a:xfrm>
              <a:off x="0" y="0"/>
              <a:ext cx="2085976" cy="2371726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</a:p>
          </p:txBody>
        </p:sp>
        <p:sp>
          <p:nvSpPr>
            <p:cNvPr id="493" name="Alamofire"/>
            <p:cNvSpPr txBox="1"/>
            <p:nvPr/>
          </p:nvSpPr>
          <p:spPr>
            <a:xfrm>
              <a:off x="55048" y="19050"/>
              <a:ext cx="1975878" cy="42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pPr/>
              <a:r>
                <a:t>Alamofire</a:t>
              </a:r>
            </a:p>
          </p:txBody>
        </p:sp>
      </p:grpSp>
      <p:pic>
        <p:nvPicPr>
          <p:cNvPr id="495" name="Alamofire.png" descr="Alamofi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479171">
            <a:off x="10343444" y="1678183"/>
            <a:ext cx="1036853" cy="10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SwiftUI.png" descr="SwiftU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592" y="1458195"/>
            <a:ext cx="2085977" cy="1292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1677641070844jy0ry.png" descr="1677641070844jy0r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7310" y="1322238"/>
            <a:ext cx="925515" cy="925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PPTMON theme">
      <a:dk1>
        <a:srgbClr val="000000"/>
      </a:dk1>
      <a:lt1>
        <a:srgbClr val="0C1125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PPTMON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PPTMON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S봄바람체 3.0 Thin "/>
            <a:ea typeface="HS봄바람체 3.0 Thin "/>
            <a:cs typeface="HS봄바람체 3.0 Thin "/>
            <a:sym typeface="HS봄바람체 3.0 Thin 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S봄바람체 3.0 Thin "/>
            <a:ea typeface="HS봄바람체 3.0 Thin "/>
            <a:cs typeface="HS봄바람체 3.0 Thin "/>
            <a:sym typeface="HS봄바람체 3.0 Thin 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PPTMON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PPTMON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PPTMON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S봄바람체 3.0 Thin "/>
            <a:ea typeface="HS봄바람체 3.0 Thin "/>
            <a:cs typeface="HS봄바람체 3.0 Thin "/>
            <a:sym typeface="HS봄바람체 3.0 Thin 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S봄바람체 3.0 Thin "/>
            <a:ea typeface="HS봄바람체 3.0 Thin "/>
            <a:cs typeface="HS봄바람체 3.0 Thin "/>
            <a:sym typeface="HS봄바람체 3.0 Thin 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